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6"/>
  </p:notesMasterIdLst>
  <p:sldIdLst>
    <p:sldId id="257" r:id="rId2"/>
    <p:sldId id="258" r:id="rId3"/>
    <p:sldId id="259" r:id="rId4"/>
    <p:sldId id="260" r:id="rId5"/>
    <p:sldId id="261" r:id="rId6"/>
    <p:sldId id="262" r:id="rId7"/>
    <p:sldId id="263" r:id="rId8"/>
    <p:sldId id="264" r:id="rId9"/>
    <p:sldId id="266" r:id="rId10"/>
    <p:sldId id="289" r:id="rId11"/>
    <p:sldId id="290" r:id="rId12"/>
    <p:sldId id="267" r:id="rId13"/>
    <p:sldId id="293" r:id="rId14"/>
    <p:sldId id="270" r:id="rId15"/>
    <p:sldId id="294" r:id="rId16"/>
    <p:sldId id="271" r:id="rId17"/>
    <p:sldId id="291" r:id="rId18"/>
    <p:sldId id="272" r:id="rId19"/>
    <p:sldId id="295" r:id="rId20"/>
    <p:sldId id="287" r:id="rId21"/>
    <p:sldId id="288"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CC"/>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8" d="100"/>
          <a:sy n="118" d="100"/>
        </p:scale>
        <p:origin x="2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A874A6-D8C4-4191-A9D0-B25B62438F95}" type="datetimeFigureOut">
              <a:rPr lang="en-US" smtClean="0"/>
              <a:t>5/25/2020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622483-EA31-4059-936C-ED8A233D1444}" type="slidenum">
              <a:rPr lang="en-US" smtClean="0"/>
              <a:t>‹#›</a:t>
            </a:fld>
            <a:endParaRPr lang="en-US"/>
          </a:p>
        </p:txBody>
      </p:sp>
    </p:spTree>
    <p:extLst>
      <p:ext uri="{BB962C8B-B14F-4D97-AF65-F5344CB8AC3E}">
        <p14:creationId xmlns:p14="http://schemas.microsoft.com/office/powerpoint/2010/main" val="1098460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0D30E74-B13D-4513-B633-A7C3BAFBC54B}" type="slidenum">
              <a:rPr lang="en-GB" altLang="en-US" sz="1200" smtClean="0"/>
              <a:pPr/>
              <a:t>1</a:t>
            </a:fld>
            <a:endParaRPr lang="en-GB" altLang="en-US" sz="120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2715974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E2AAFC6-68D3-4DDC-8D47-7DB0AF08F4BC}" type="slidenum">
              <a:rPr lang="en-GB" altLang="en-US" sz="1200" smtClean="0"/>
              <a:pPr/>
              <a:t>5</a:t>
            </a:fld>
            <a:endParaRPr lang="en-GB" altLang="en-US" sz="1200" smtClean="0"/>
          </a:p>
        </p:txBody>
      </p:sp>
      <p:sp>
        <p:nvSpPr>
          <p:cNvPr id="26627" name="Rectangle 2"/>
          <p:cNvSpPr>
            <a:spLocks noGrp="1" noRot="1" noChangeAspect="1" noChangeArrowheads="1" noTextEdit="1"/>
          </p:cNvSpPr>
          <p:nvPr>
            <p:ph type="sldImg"/>
          </p:nvPr>
        </p:nvSpPr>
        <p:spPr>
          <a:xfrm>
            <a:off x="381000" y="684213"/>
            <a:ext cx="6096000" cy="3429000"/>
          </a:xfrm>
          <a:ln/>
        </p:spPr>
      </p:sp>
      <p:sp>
        <p:nvSpPr>
          <p:cNvPr id="26628" name="Rectangle 3"/>
          <p:cNvSpPr>
            <a:spLocks noGrp="1" noChangeArrowheads="1"/>
          </p:cNvSpPr>
          <p:nvPr>
            <p:ph type="body" idx="1"/>
          </p:nvPr>
        </p:nvSpPr>
        <p:spPr>
          <a:xfrm>
            <a:off x="914400" y="4341813"/>
            <a:ext cx="5029200" cy="4117975"/>
          </a:xfrm>
          <a:noFill/>
        </p:spPr>
        <p:txBody>
          <a:bodyPr/>
          <a:lstStyle/>
          <a:p>
            <a:endParaRPr lang="en-US" altLang="en-US" smtClean="0"/>
          </a:p>
        </p:txBody>
      </p:sp>
    </p:spTree>
    <p:extLst>
      <p:ext uri="{BB962C8B-B14F-4D97-AF65-F5344CB8AC3E}">
        <p14:creationId xmlns:p14="http://schemas.microsoft.com/office/powerpoint/2010/main" val="3472976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91F4AD3-62D3-4BEE-AD02-699679977926}" type="slidenum">
              <a:rPr lang="en-GB" altLang="en-US" sz="1200" smtClean="0"/>
              <a:pPr/>
              <a:t>24</a:t>
            </a:fld>
            <a:endParaRPr lang="en-GB" altLang="en-US" sz="1200" smtClean="0"/>
          </a:p>
        </p:txBody>
      </p:sp>
      <p:sp>
        <p:nvSpPr>
          <p:cNvPr id="41987" name="Rectangle 2"/>
          <p:cNvSpPr>
            <a:spLocks noGrp="1" noRot="1" noChangeAspect="1" noChangeArrowheads="1" noTextEdit="1"/>
          </p:cNvSpPr>
          <p:nvPr>
            <p:ph type="sldImg"/>
          </p:nvPr>
        </p:nvSpPr>
        <p:spPr>
          <a:xfrm>
            <a:off x="381000" y="684213"/>
            <a:ext cx="6096000" cy="3429000"/>
          </a:xfrm>
          <a:ln/>
        </p:spPr>
      </p:sp>
      <p:sp>
        <p:nvSpPr>
          <p:cNvPr id="41988" name="Rectangle 3"/>
          <p:cNvSpPr>
            <a:spLocks noGrp="1" noChangeArrowheads="1"/>
          </p:cNvSpPr>
          <p:nvPr>
            <p:ph type="body" idx="1"/>
          </p:nvPr>
        </p:nvSpPr>
        <p:spPr>
          <a:xfrm>
            <a:off x="914400" y="4341813"/>
            <a:ext cx="5029200" cy="4117975"/>
          </a:xfrm>
          <a:noFill/>
        </p:spPr>
        <p:txBody>
          <a:bodyPr/>
          <a:lstStyle/>
          <a:p>
            <a:pPr eaLnBrk="1" hangingPunct="1"/>
            <a:endParaRPr lang="en-US" altLang="en-US" smtClean="0"/>
          </a:p>
        </p:txBody>
      </p:sp>
    </p:spTree>
    <p:extLst>
      <p:ext uri="{BB962C8B-B14F-4D97-AF65-F5344CB8AC3E}">
        <p14:creationId xmlns:p14="http://schemas.microsoft.com/office/powerpoint/2010/main" val="277038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B9753B9-37DE-4B60-8F49-D903BE94132E}" type="slidenum">
              <a:rPr lang="en-GB" altLang="en-US" sz="1200" smtClean="0"/>
              <a:pPr/>
              <a:t>26</a:t>
            </a:fld>
            <a:endParaRPr lang="en-GB" altLang="en-US" sz="120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3135674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9812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41148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endParaRPr lang="es-ES" altLang="en-US"/>
          </a:p>
        </p:txBody>
      </p:sp>
      <p:sp>
        <p:nvSpPr>
          <p:cNvPr id="7" name="Footer Placeholder 4"/>
          <p:cNvSpPr>
            <a:spLocks noGrp="1"/>
          </p:cNvSpPr>
          <p:nvPr>
            <p:ph type="ftr" sz="quarter" idx="11"/>
          </p:nvPr>
        </p:nvSpPr>
        <p:spPr/>
        <p:txBody>
          <a:bodyPr/>
          <a:lstStyle>
            <a:lvl1pPr>
              <a:defRPr/>
            </a:lvl1pPr>
          </a:lstStyle>
          <a:p>
            <a:pPr>
              <a:defRPr/>
            </a:pPr>
            <a:endParaRPr lang="es-ES" altLang="en-US"/>
          </a:p>
        </p:txBody>
      </p:sp>
      <p:sp>
        <p:nvSpPr>
          <p:cNvPr id="8" name="Slide Number Placeholder 5"/>
          <p:cNvSpPr>
            <a:spLocks noGrp="1"/>
          </p:cNvSpPr>
          <p:nvPr>
            <p:ph type="sldNum" sz="quarter" idx="12"/>
          </p:nvPr>
        </p:nvSpPr>
        <p:spPr/>
        <p:txBody>
          <a:bodyPr/>
          <a:lstStyle>
            <a:lvl1pPr>
              <a:defRPr/>
            </a:lvl1pPr>
          </a:lstStyle>
          <a:p>
            <a:pPr>
              <a:defRPr/>
            </a:pPr>
            <a:fld id="{1E856E9E-8B7C-4643-AE77-B7111C12B27F}" type="slidenum">
              <a:rPr lang="es-ES" altLang="en-US"/>
              <a:pPr>
                <a:defRPr/>
              </a:pPr>
              <a:t>‹#›</a:t>
            </a:fld>
            <a:endParaRPr lang="es-ES" altLang="en-US"/>
          </a:p>
        </p:txBody>
      </p:sp>
    </p:spTree>
    <p:extLst>
      <p:ext uri="{BB962C8B-B14F-4D97-AF65-F5344CB8AC3E}">
        <p14:creationId xmlns:p14="http://schemas.microsoft.com/office/powerpoint/2010/main" val="3487934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5/25/2020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 id="2147483665" r:id="rId17"/>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chemicals-technology.com/projects/shell/shell2.html" TargetMode="External"/><Relationship Id="rId13" Type="http://schemas.openxmlformats.org/officeDocument/2006/relationships/image" Target="../media/image8.jpg"/><Relationship Id="rId3" Type="http://schemas.openxmlformats.org/officeDocument/2006/relationships/audio" Target="../media/audio1.wav"/><Relationship Id="rId7" Type="http://schemas.openxmlformats.org/officeDocument/2006/relationships/image" Target="../media/image4.jpeg"/><Relationship Id="rId12"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jpeg"/><Relationship Id="rId11" Type="http://schemas.openxmlformats.org/officeDocument/2006/relationships/image" Target="../media/image6.jpeg"/><Relationship Id="rId5" Type="http://schemas.openxmlformats.org/officeDocument/2006/relationships/image" Target="../media/image2.jpeg"/><Relationship Id="rId10" Type="http://schemas.openxmlformats.org/officeDocument/2006/relationships/hyperlink" Target="http://en.wikipedia.org/wiki/Image:Gulf_Offshore_Platform.jpg" TargetMode="External"/><Relationship Id="rId4" Type="http://schemas.openxmlformats.org/officeDocument/2006/relationships/image" Target="../media/image1.jpeg"/><Relationship Id="rId9"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D2993AEF-2538-41F1-BC35-05CFB36B0C92}" type="slidenum">
              <a:rPr lang="es-ES" altLang="en-US" sz="1400">
                <a:solidFill>
                  <a:schemeClr val="tx1"/>
                </a:solidFill>
                <a:latin typeface="Times New Roman" panose="02020603050405020304" pitchFamily="18" charset="0"/>
              </a:rPr>
              <a:pPr>
                <a:spcBef>
                  <a:spcPct val="0"/>
                </a:spcBef>
                <a:buClrTx/>
                <a:buFontTx/>
                <a:buNone/>
              </a:pPr>
              <a:t>1</a:t>
            </a:fld>
            <a:endParaRPr lang="es-ES" altLang="en-US" sz="1400">
              <a:solidFill>
                <a:schemeClr val="tx1"/>
              </a:solidFill>
              <a:latin typeface="Times New Roman" panose="02020603050405020304" pitchFamily="18" charset="0"/>
            </a:endParaRPr>
          </a:p>
        </p:txBody>
      </p:sp>
      <p:sp>
        <p:nvSpPr>
          <p:cNvPr id="4099" name="Rectangle 2"/>
          <p:cNvSpPr>
            <a:spLocks noGrp="1" noChangeArrowheads="1"/>
          </p:cNvSpPr>
          <p:nvPr>
            <p:ph type="title" idx="4294967295"/>
          </p:nvPr>
        </p:nvSpPr>
        <p:spPr>
          <a:xfrm>
            <a:off x="3848100" y="1676400"/>
            <a:ext cx="5448300" cy="1524000"/>
          </a:xfrm>
        </p:spPr>
        <p:txBody>
          <a:bodyPr rtlCol="0">
            <a:normAutofit fontScale="90000"/>
          </a:bodyPr>
          <a:lstStyle/>
          <a:p>
            <a:pPr>
              <a:defRPr/>
            </a:pPr>
            <a:r>
              <a:rPr lang="en-US" altLang="en-US" sz="5400" b="1" dirty="0">
                <a:solidFill>
                  <a:srgbClr val="1C2847"/>
                </a:solidFill>
                <a:latin typeface="Arial" panose="020B0604020202020204" pitchFamily="34" charset="0"/>
              </a:rPr>
              <a:t>Presentation</a:t>
            </a:r>
            <a:br>
              <a:rPr lang="en-US" altLang="en-US" sz="5400" b="1" dirty="0">
                <a:solidFill>
                  <a:srgbClr val="1C2847"/>
                </a:solidFill>
                <a:latin typeface="Arial" panose="020B0604020202020204" pitchFamily="34" charset="0"/>
              </a:rPr>
            </a:br>
            <a:endParaRPr lang="en-GB" altLang="en-US" sz="5400" b="1" dirty="0">
              <a:solidFill>
                <a:srgbClr val="1C2847"/>
              </a:solidFill>
              <a:latin typeface="Arial" panose="020B0604020202020204" pitchFamily="34" charset="0"/>
            </a:endParaRPr>
          </a:p>
        </p:txBody>
      </p:sp>
      <p:sp>
        <p:nvSpPr>
          <p:cNvPr id="20484" name="Text Box 4"/>
          <p:cNvSpPr txBox="1">
            <a:spLocks noChangeArrowheads="1"/>
          </p:cNvSpPr>
          <p:nvPr/>
        </p:nvSpPr>
        <p:spPr bwMode="auto">
          <a:xfrm>
            <a:off x="2667000" y="6096000"/>
            <a:ext cx="3505200" cy="400050"/>
          </a:xfrm>
          <a:prstGeom prst="rect">
            <a:avLst/>
          </a:prstGeom>
          <a:noFill/>
          <a:ln>
            <a:noFill/>
          </a:ln>
          <a:effectLst/>
          <a:extLst>
            <a:ext uri="{909E8E84-426E-40DD-AFC4-6F175D3DCCD1}">
              <a14:hiddenFill xmlns:a14="http://schemas.microsoft.com/office/drawing/2010/main">
                <a:solidFill>
                  <a:srgbClr val="D2A934"/>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20000"/>
              </a:spcBef>
              <a:buClrTx/>
              <a:buFontTx/>
              <a:buNone/>
            </a:pPr>
            <a:r>
              <a:rPr lang="en-US" altLang="en-US" sz="2000" smtClean="0">
                <a:solidFill>
                  <a:srgbClr val="1C2847"/>
                </a:solidFill>
                <a:latin typeface="Calibri" panose="020F0502020204030204" pitchFamily="34" charset="0"/>
              </a:rPr>
              <a:t>SILOXANE </a:t>
            </a:r>
            <a:r>
              <a:rPr lang="en-US" altLang="en-US" sz="2000" dirty="0">
                <a:solidFill>
                  <a:srgbClr val="1C2847"/>
                </a:solidFill>
                <a:latin typeface="Calibri" panose="020F0502020204030204" pitchFamily="34" charset="0"/>
              </a:rPr>
              <a:t>TECHNOLOGY</a:t>
            </a:r>
          </a:p>
        </p:txBody>
      </p:sp>
      <p:pic>
        <p:nvPicPr>
          <p:cNvPr id="20485" name="Picture 10" descr="ENV-2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1" y="2667000"/>
            <a:ext cx="153511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11" descr="Golden Gate Bridge view from Battery Eas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152400"/>
            <a:ext cx="2362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12" descr="usn-uss-abraham-lincoln-cvn7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05800" y="152401"/>
            <a:ext cx="2209800" cy="158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13" descr="020202-f-1111a-00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81800" y="3800476"/>
            <a:ext cx="3886200"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14" descr="Seraya Chemicals is located on Singpore’s Jurong Island. This company produces a number of materials including styrene monomer and propylene oxide. The island will also be home to the proposed 750,00tpa monoethylene glycol plant which is expected to become operational in 2009.&#10;&#10; Credit: Shell">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62600" y="228601"/>
            <a:ext cx="142875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15" descr="Offshore platform in the Gulf of Mexico">
            <a:hlinkClick r:id="rId10" tooltip="Offshore platform in the Gulf of Mexico"/>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33600" y="2667000"/>
            <a:ext cx="17145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11" descr="Biro-Logo-a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08276" y="5280026"/>
            <a:ext cx="331152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779738" y="5810082"/>
            <a:ext cx="255758" cy="255758"/>
          </a:xfrm>
          <a:prstGeom prst="rect">
            <a:avLst/>
          </a:prstGeom>
        </p:spPr>
      </p:pic>
    </p:spTree>
    <p:extLst>
      <p:ext uri="{BB962C8B-B14F-4D97-AF65-F5344CB8AC3E}">
        <p14:creationId xmlns:p14="http://schemas.microsoft.com/office/powerpoint/2010/main" val="19311302"/>
      </p:ext>
    </p:extLst>
  </p:cSld>
  <p:clrMapOvr>
    <a:masterClrMapping/>
  </p:clrMapOvr>
  <p:transition>
    <p:sndAc>
      <p:stSnd loop="1">
        <p:snd r:embed="rId3" name="pianosuave.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2895600" y="173038"/>
            <a:ext cx="7086600" cy="969962"/>
          </a:xfrm>
        </p:spPr>
        <p:txBody>
          <a:bodyPr/>
          <a:lstStyle/>
          <a:p>
            <a:pPr algn="ctr" eaLnBrk="1" hangingPunct="1"/>
            <a:r>
              <a:rPr lang="en-US" altLang="en-US" b="1" dirty="0" smtClean="0">
                <a:latin typeface="Calibri" panose="020F0502020204030204" pitchFamily="34" charset="0"/>
              </a:rPr>
              <a:t>ES-200</a:t>
            </a:r>
            <a:br>
              <a:rPr lang="en-US" altLang="en-US" b="1" dirty="0" smtClean="0">
                <a:latin typeface="Calibri" panose="020F0502020204030204" pitchFamily="34" charset="0"/>
              </a:rPr>
            </a:br>
            <a:r>
              <a:rPr lang="en-US" altLang="en-US" sz="2000" dirty="0">
                <a:latin typeface="Calibri" panose="020F0502020204030204" pitchFamily="34" charset="0"/>
                <a:cs typeface="Calibri" panose="020F0502020204030204" pitchFamily="34" charset="0"/>
              </a:rPr>
              <a:t>LMW</a:t>
            </a:r>
            <a:r>
              <a:rPr lang="en-US" altLang="en-US" sz="2000" b="1" dirty="0">
                <a:latin typeface="Calibri" panose="020F0502020204030204" pitchFamily="34" charset="0"/>
                <a:cs typeface="Calibri" panose="020F0502020204030204" pitchFamily="34" charset="0"/>
              </a:rPr>
              <a:t> </a:t>
            </a:r>
            <a:r>
              <a:rPr lang="en-US" altLang="en-US" sz="2000" dirty="0">
                <a:latin typeface="Calibri" panose="020F0502020204030204" pitchFamily="34" charset="0"/>
                <a:cs typeface="Calibri" panose="020F0502020204030204" pitchFamily="34" charset="0"/>
              </a:rPr>
              <a:t>EPOXIDE FUNCTIONAL POLYSILOXANE RESIN</a:t>
            </a:r>
          </a:p>
        </p:txBody>
      </p:sp>
      <p:sp>
        <p:nvSpPr>
          <p:cNvPr id="3" name="Content Placeholder 2"/>
          <p:cNvSpPr>
            <a:spLocks noGrp="1"/>
          </p:cNvSpPr>
          <p:nvPr>
            <p:ph sz="half" idx="1"/>
          </p:nvPr>
        </p:nvSpPr>
        <p:spPr>
          <a:xfrm>
            <a:off x="2241176" y="1295400"/>
            <a:ext cx="7772400" cy="5105400"/>
          </a:xfrm>
          <a:extLst/>
        </p:spPr>
        <p:txBody>
          <a:bodyPr numCol="2" rtlCol="0">
            <a:normAutofit fontScale="85000" lnSpcReduction="20000"/>
          </a:bodyPr>
          <a:lstStyle/>
          <a:p>
            <a:pPr marL="0" indent="0">
              <a:buNone/>
              <a:defRPr/>
            </a:pPr>
            <a:r>
              <a:rPr lang="en-US" sz="1400" b="1" dirty="0">
                <a:latin typeface="Calibri" panose="020F0502020204030204" pitchFamily="34" charset="0"/>
              </a:rPr>
              <a:t>Technical information</a:t>
            </a:r>
            <a:endParaRPr lang="en-US" sz="1400" dirty="0">
              <a:latin typeface="Calibri" panose="020F0502020204030204" pitchFamily="34" charset="0"/>
            </a:endParaRPr>
          </a:p>
          <a:p>
            <a:pPr>
              <a:defRPr/>
            </a:pPr>
            <a:r>
              <a:rPr lang="en-US" sz="1400" dirty="0">
                <a:latin typeface="Calibri" panose="020F0502020204030204" pitchFamily="34" charset="0"/>
              </a:rPr>
              <a:t>delivery form liquid</a:t>
            </a:r>
          </a:p>
          <a:p>
            <a:pPr>
              <a:defRPr/>
            </a:pPr>
            <a:r>
              <a:rPr lang="en-US" sz="1400" dirty="0">
                <a:latin typeface="Calibri" panose="020F0502020204030204" pitchFamily="34" charset="0"/>
              </a:rPr>
              <a:t>appearance clear to slightly hazy liquid </a:t>
            </a:r>
          </a:p>
          <a:p>
            <a:pPr>
              <a:defRPr/>
            </a:pPr>
            <a:r>
              <a:rPr lang="en-US" sz="1400" dirty="0">
                <a:latin typeface="Calibri" panose="020F0502020204030204" pitchFamily="34" charset="0"/>
              </a:rPr>
              <a:t>solventless</a:t>
            </a:r>
          </a:p>
          <a:p>
            <a:pPr>
              <a:defRPr/>
            </a:pPr>
            <a:r>
              <a:rPr lang="en-US" sz="1400" dirty="0" smtClean="0">
                <a:latin typeface="Calibri" panose="020F0502020204030204" pitchFamily="34" charset="0"/>
              </a:rPr>
              <a:t>viscosity </a:t>
            </a:r>
            <a:r>
              <a:rPr lang="en-US" sz="1400" dirty="0">
                <a:latin typeface="Calibri" panose="020F0502020204030204" pitchFamily="34" charset="0"/>
              </a:rPr>
              <a:t>at 25 °C </a:t>
            </a:r>
            <a:r>
              <a:rPr lang="en-US" sz="1400" dirty="0" smtClean="0">
                <a:latin typeface="Calibri" panose="020F0502020204030204" pitchFamily="34" charset="0"/>
              </a:rPr>
              <a:t>7.9 </a:t>
            </a:r>
            <a:r>
              <a:rPr lang="en-US" sz="1400" dirty="0">
                <a:latin typeface="Calibri" panose="020F0502020204030204" pitchFamily="34" charset="0"/>
              </a:rPr>
              <a:t>mPa s</a:t>
            </a:r>
          </a:p>
          <a:p>
            <a:pPr>
              <a:defRPr/>
            </a:pPr>
            <a:r>
              <a:rPr lang="en-US" sz="1400" dirty="0">
                <a:latin typeface="Calibri" panose="020F0502020204030204" pitchFamily="34" charset="0"/>
              </a:rPr>
              <a:t>epoxy equivalent weight approx. </a:t>
            </a:r>
            <a:r>
              <a:rPr lang="en-US" sz="1400" dirty="0" smtClean="0">
                <a:latin typeface="Calibri" panose="020F0502020204030204" pitchFamily="34" charset="0"/>
              </a:rPr>
              <a:t>576 </a:t>
            </a:r>
            <a:r>
              <a:rPr lang="en-US" sz="1400" dirty="0">
                <a:latin typeface="Calibri" panose="020F0502020204030204" pitchFamily="34" charset="0"/>
              </a:rPr>
              <a:t>g/</a:t>
            </a:r>
            <a:r>
              <a:rPr lang="en-US" sz="1400" dirty="0" err="1">
                <a:latin typeface="Calibri" panose="020F0502020204030204" pitchFamily="34" charset="0"/>
              </a:rPr>
              <a:t>eq</a:t>
            </a:r>
            <a:endParaRPr lang="en-US" sz="1400" dirty="0">
              <a:latin typeface="Calibri" panose="020F0502020204030204" pitchFamily="34" charset="0"/>
            </a:endParaRPr>
          </a:p>
          <a:p>
            <a:pPr>
              <a:defRPr/>
            </a:pPr>
            <a:r>
              <a:rPr lang="en-US" sz="1400" dirty="0">
                <a:latin typeface="Calibri" panose="020F0502020204030204" pitchFamily="34" charset="0"/>
              </a:rPr>
              <a:t>Suitable hardeners are: reactive amine terminated silicon resin </a:t>
            </a:r>
            <a:r>
              <a:rPr lang="en-US" sz="1400" dirty="0" smtClean="0">
                <a:latin typeface="Calibri" panose="020F0502020204030204" pitchFamily="34" charset="0"/>
              </a:rPr>
              <a:t>SH-120, SH-122 </a:t>
            </a:r>
            <a:r>
              <a:rPr lang="en-US" sz="1400" dirty="0">
                <a:latin typeface="Calibri" panose="020F0502020204030204" pitchFamily="34" charset="0"/>
              </a:rPr>
              <a:t>and SH-124 </a:t>
            </a:r>
          </a:p>
          <a:p>
            <a:pPr>
              <a:defRPr/>
            </a:pPr>
            <a:r>
              <a:rPr lang="en-US" sz="1400" dirty="0">
                <a:latin typeface="Calibri" panose="020F0502020204030204" pitchFamily="34" charset="0"/>
              </a:rPr>
              <a:t>Dilutable by: esters, alcohols and aromatics.</a:t>
            </a:r>
          </a:p>
          <a:p>
            <a:pPr>
              <a:defRPr/>
            </a:pPr>
            <a:r>
              <a:rPr lang="en-US" sz="1400" dirty="0">
                <a:latin typeface="Calibri" panose="020F0502020204030204" pitchFamily="34" charset="0"/>
              </a:rPr>
              <a:t>The maximum film thickness should not be more than 2 mils or 50 </a:t>
            </a:r>
            <a:r>
              <a:rPr lang="en-US" sz="1400" dirty="0" err="1">
                <a:latin typeface="Calibri" panose="020F0502020204030204" pitchFamily="34" charset="0"/>
              </a:rPr>
              <a:t>μm</a:t>
            </a:r>
            <a:r>
              <a:rPr lang="en-US" sz="1400" dirty="0">
                <a:latin typeface="Calibri" panose="020F0502020204030204" pitchFamily="34" charset="0"/>
              </a:rPr>
              <a:t>.</a:t>
            </a:r>
          </a:p>
          <a:p>
            <a:pPr>
              <a:defRPr/>
            </a:pPr>
            <a:r>
              <a:rPr lang="en-US" sz="1400" dirty="0">
                <a:latin typeface="Calibri" panose="020F0502020204030204" pitchFamily="34" charset="0"/>
              </a:rPr>
              <a:t>Avoid thermal cure or accelerated curing conditions at high temperature.</a:t>
            </a:r>
          </a:p>
          <a:p>
            <a:pPr marL="0" indent="0">
              <a:buNone/>
              <a:defRPr/>
            </a:pPr>
            <a:r>
              <a:rPr lang="en-US" sz="1400" b="1" dirty="0">
                <a:latin typeface="Calibri" panose="020F0502020204030204" pitchFamily="34" charset="0"/>
              </a:rPr>
              <a:t>Special features</a:t>
            </a:r>
            <a:endParaRPr lang="en-US" sz="1400" dirty="0">
              <a:latin typeface="Calibri" panose="020F0502020204030204" pitchFamily="34" charset="0"/>
            </a:endParaRPr>
          </a:p>
          <a:p>
            <a:pPr>
              <a:defRPr/>
            </a:pPr>
            <a:r>
              <a:rPr lang="en-US" sz="1400" dirty="0">
                <a:latin typeface="Calibri" panose="020F0502020204030204" pitchFamily="34" charset="0"/>
              </a:rPr>
              <a:t>Provides faster curing systems  </a:t>
            </a:r>
            <a:r>
              <a:rPr lang="en-US" sz="1400" dirty="0" smtClean="0">
                <a:latin typeface="Calibri" panose="020F0502020204030204" pitchFamily="34" charset="0"/>
              </a:rPr>
              <a:t>75-90 minutes</a:t>
            </a:r>
            <a:endParaRPr lang="en-US" sz="1400" dirty="0">
              <a:latin typeface="Calibri" panose="020F0502020204030204" pitchFamily="34" charset="0"/>
            </a:endParaRPr>
          </a:p>
          <a:p>
            <a:pPr>
              <a:defRPr/>
            </a:pPr>
            <a:r>
              <a:rPr lang="en-US" sz="1400" dirty="0">
                <a:latin typeface="Calibri" panose="020F0502020204030204" pitchFamily="34" charset="0"/>
              </a:rPr>
              <a:t>Optimizes flexibility, reducing brittleness</a:t>
            </a:r>
          </a:p>
          <a:p>
            <a:pPr>
              <a:defRPr/>
            </a:pPr>
            <a:r>
              <a:rPr lang="en-US" sz="1400" dirty="0">
                <a:latin typeface="Calibri" panose="020F0502020204030204" pitchFamily="34" charset="0"/>
              </a:rPr>
              <a:t>Superior chemical resistance </a:t>
            </a:r>
          </a:p>
          <a:p>
            <a:pPr>
              <a:defRPr/>
            </a:pPr>
            <a:r>
              <a:rPr lang="en-US" sz="1400" dirty="0">
                <a:latin typeface="Calibri" panose="020F0502020204030204" pitchFamily="34" charset="0"/>
              </a:rPr>
              <a:t>Improved </a:t>
            </a:r>
            <a:r>
              <a:rPr lang="en-US" sz="1400" dirty="0" err="1">
                <a:latin typeface="Calibri" panose="020F0502020204030204" pitchFamily="34" charset="0"/>
              </a:rPr>
              <a:t>weatherability</a:t>
            </a:r>
            <a:r>
              <a:rPr lang="en-US" sz="1400" dirty="0">
                <a:latin typeface="Calibri" panose="020F0502020204030204" pitchFamily="34" charset="0"/>
              </a:rPr>
              <a:t> and heat resistance </a:t>
            </a:r>
          </a:p>
          <a:p>
            <a:pPr>
              <a:defRPr/>
            </a:pPr>
            <a:r>
              <a:rPr lang="en-US" sz="1400" dirty="0">
                <a:latin typeface="Calibri" panose="020F0502020204030204" pitchFamily="34" charset="0"/>
              </a:rPr>
              <a:t>Excellent corrosion resistance </a:t>
            </a:r>
          </a:p>
          <a:p>
            <a:pPr>
              <a:defRPr/>
            </a:pPr>
            <a:r>
              <a:rPr lang="en-US" sz="1400" dirty="0">
                <a:latin typeface="Calibri" panose="020F0502020204030204" pitchFamily="34" charset="0"/>
              </a:rPr>
              <a:t>Low viscosity allows for very low-VOC formulating </a:t>
            </a:r>
          </a:p>
          <a:p>
            <a:pPr>
              <a:defRPr/>
            </a:pPr>
            <a:r>
              <a:rPr lang="en-US" sz="1400" dirty="0">
                <a:latin typeface="Calibri" panose="020F0502020204030204" pitchFamily="34" charset="0"/>
              </a:rPr>
              <a:t>Allows isocyanate free, ambient cure systems </a:t>
            </a:r>
          </a:p>
          <a:p>
            <a:pPr>
              <a:defRPr/>
            </a:pPr>
            <a:r>
              <a:rPr lang="en-US" sz="1400" dirty="0">
                <a:latin typeface="Calibri" panose="020F0502020204030204" pitchFamily="34" charset="0"/>
              </a:rPr>
              <a:t>excellent flow characteristics</a:t>
            </a:r>
          </a:p>
          <a:p>
            <a:pPr>
              <a:defRPr/>
            </a:pPr>
            <a:r>
              <a:rPr lang="en-US" sz="1400" dirty="0">
                <a:latin typeface="Calibri" panose="020F0502020204030204" pitchFamily="34" charset="0"/>
              </a:rPr>
              <a:t>extraordinary gloss retention and weather resistance</a:t>
            </a:r>
          </a:p>
          <a:p>
            <a:pPr>
              <a:defRPr/>
            </a:pPr>
            <a:r>
              <a:rPr lang="en-US" sz="1400" dirty="0">
                <a:latin typeface="Calibri" panose="020F0502020204030204" pitchFamily="34" charset="0"/>
              </a:rPr>
              <a:t>suitable for ultra-high solids coatings</a:t>
            </a:r>
          </a:p>
          <a:p>
            <a:pPr>
              <a:defRPr/>
            </a:pPr>
            <a:r>
              <a:rPr lang="en-US" sz="1400" dirty="0">
                <a:latin typeface="Calibri" panose="020F0502020204030204" pitchFamily="34" charset="0"/>
              </a:rPr>
              <a:t>anti-graffiti effect </a:t>
            </a:r>
          </a:p>
          <a:p>
            <a:pPr marL="0" indent="0">
              <a:buNone/>
              <a:defRPr/>
            </a:pPr>
            <a:r>
              <a:rPr lang="en-US" sz="1400" b="1" dirty="0">
                <a:latin typeface="Calibri" panose="020F0502020204030204" pitchFamily="34" charset="0"/>
              </a:rPr>
              <a:t>Application</a:t>
            </a:r>
            <a:endParaRPr lang="en-US" sz="1400" dirty="0">
              <a:latin typeface="Calibri" panose="020F0502020204030204" pitchFamily="34" charset="0"/>
            </a:endParaRPr>
          </a:p>
          <a:p>
            <a:pPr>
              <a:defRPr/>
            </a:pPr>
            <a:r>
              <a:rPr lang="en-US" sz="1400" dirty="0">
                <a:latin typeface="Calibri" panose="020F0502020204030204" pitchFamily="34" charset="0"/>
              </a:rPr>
              <a:t>offshore/marine coatings</a:t>
            </a:r>
          </a:p>
          <a:p>
            <a:pPr>
              <a:defRPr/>
            </a:pPr>
            <a:r>
              <a:rPr lang="en-US" sz="1400" dirty="0">
                <a:latin typeface="Calibri" panose="020F0502020204030204" pitchFamily="34" charset="0"/>
              </a:rPr>
              <a:t>commercial transport coatings</a:t>
            </a:r>
          </a:p>
          <a:p>
            <a:pPr>
              <a:defRPr/>
            </a:pPr>
            <a:r>
              <a:rPr lang="en-US" sz="1400" dirty="0">
                <a:latin typeface="Calibri" panose="020F0502020204030204" pitchFamily="34" charset="0"/>
              </a:rPr>
              <a:t>pipeline coatings</a:t>
            </a:r>
          </a:p>
          <a:p>
            <a:pPr>
              <a:defRPr/>
            </a:pPr>
            <a:r>
              <a:rPr lang="en-US" sz="1400" dirty="0">
                <a:latin typeface="Calibri" panose="020F0502020204030204" pitchFamily="34" charset="0"/>
              </a:rPr>
              <a:t>structural steel coatings</a:t>
            </a:r>
          </a:p>
          <a:p>
            <a:pPr>
              <a:defRPr/>
            </a:pPr>
            <a:r>
              <a:rPr lang="en-US" sz="1400" dirty="0">
                <a:latin typeface="Calibri" panose="020F0502020204030204" pitchFamily="34" charset="0"/>
              </a:rPr>
              <a:t>rail car coatings</a:t>
            </a:r>
          </a:p>
          <a:p>
            <a:pPr>
              <a:defRPr/>
            </a:pPr>
            <a:r>
              <a:rPr lang="en-US" sz="1400" dirty="0">
                <a:latin typeface="Calibri" panose="020F0502020204030204" pitchFamily="34" charset="0"/>
              </a:rPr>
              <a:t>tank coatings</a:t>
            </a:r>
          </a:p>
          <a:p>
            <a:pPr>
              <a:defRPr/>
            </a:pPr>
            <a:r>
              <a:rPr lang="en-US" sz="1400" dirty="0">
                <a:latin typeface="Calibri" panose="020F0502020204030204" pitchFamily="34" charset="0"/>
              </a:rPr>
              <a:t>anti-graffiti coatings</a:t>
            </a:r>
          </a:p>
          <a:p>
            <a:pPr>
              <a:defRPr/>
            </a:pPr>
            <a:r>
              <a:rPr lang="en-US" sz="1400" dirty="0">
                <a:latin typeface="Calibri" panose="020F0502020204030204" pitchFamily="34" charset="0"/>
              </a:rPr>
              <a:t>concrete walls and floors</a:t>
            </a:r>
          </a:p>
          <a:p>
            <a:pPr>
              <a:defRPr/>
            </a:pPr>
            <a:r>
              <a:rPr lang="en-US" sz="1400" dirty="0">
                <a:latin typeface="Calibri" panose="020F0502020204030204" pitchFamily="34" charset="0"/>
              </a:rPr>
              <a:t>photocatalytic </a:t>
            </a:r>
            <a:r>
              <a:rPr lang="en-US" sz="1400" dirty="0" smtClean="0">
                <a:latin typeface="Calibri" panose="020F0502020204030204" pitchFamily="34" charset="0"/>
              </a:rPr>
              <a:t>coatings</a:t>
            </a:r>
          </a:p>
          <a:p>
            <a:pPr>
              <a:defRPr/>
            </a:pPr>
            <a:r>
              <a:rPr lang="en-US" sz="1400" dirty="0">
                <a:latin typeface="Calibri" panose="020F0502020204030204" pitchFamily="34" charset="0"/>
              </a:rPr>
              <a:t>HVAC Coil, heat exchanger and radiator </a:t>
            </a:r>
            <a:r>
              <a:rPr lang="en-US" sz="1400" dirty="0" smtClean="0">
                <a:latin typeface="Calibri" panose="020F0502020204030204" pitchFamily="34" charset="0"/>
              </a:rPr>
              <a:t>coatings</a:t>
            </a:r>
            <a:endParaRPr lang="en-US" sz="1400" dirty="0">
              <a:latin typeface="Calibri" panose="020F0502020204030204" pitchFamily="34" charset="0"/>
            </a:endParaRPr>
          </a:p>
          <a:p>
            <a:pPr marL="0" indent="0">
              <a:buNone/>
              <a:defRPr/>
            </a:pPr>
            <a:r>
              <a:rPr lang="en-US" altLang="en-US" sz="1400" dirty="0">
                <a:latin typeface="Calibri" panose="020F0502020204030204" pitchFamily="34" charset="0"/>
              </a:rPr>
              <a:t>A</a:t>
            </a:r>
            <a:r>
              <a:rPr lang="en-US" altLang="en-US" sz="1400" dirty="0">
                <a:latin typeface="Calibri" panose="020F0502020204030204" pitchFamily="34" charset="0"/>
                <a:ea typeface="Times New Roman" panose="02020603050405020304" pitchFamily="18" charset="0"/>
                <a:cs typeface="Times New Roman" panose="02020603050405020304" pitchFamily="18" charset="0"/>
              </a:rPr>
              <a:t>ll ingredients are listed on the TSCA inventory or comply with the TSCA Polymer Exemption criteria according 40 CFR 723.</a:t>
            </a:r>
            <a:endParaRPr lang="en-US" altLang="en-US" sz="1400" dirty="0">
              <a:latin typeface="Calibri" panose="020F0502020204030204" pitchFamily="34" charset="0"/>
            </a:endParaRPr>
          </a:p>
        </p:txBody>
      </p:sp>
      <p:sp>
        <p:nvSpPr>
          <p:cNvPr id="31748"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D727DB6C-36CA-48B7-9DCF-5C1ED9A1547D}" type="slidenum">
              <a:rPr lang="es-ES" altLang="en-US" sz="1400">
                <a:solidFill>
                  <a:schemeClr val="tx1"/>
                </a:solidFill>
                <a:latin typeface="Times New Roman" panose="02020603050405020304" pitchFamily="18" charset="0"/>
              </a:rPr>
              <a:pPr>
                <a:spcBef>
                  <a:spcPct val="0"/>
                </a:spcBef>
                <a:buClrTx/>
                <a:buFontTx/>
                <a:buNone/>
              </a:pPr>
              <a:t>10</a:t>
            </a:fld>
            <a:endParaRPr lang="es-ES" altLang="en-US" sz="1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7739064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2895600" y="173038"/>
            <a:ext cx="7086600" cy="969962"/>
          </a:xfrm>
        </p:spPr>
        <p:txBody>
          <a:bodyPr/>
          <a:lstStyle/>
          <a:p>
            <a:pPr algn="ctr" eaLnBrk="1" hangingPunct="1"/>
            <a:r>
              <a:rPr lang="en-US" altLang="en-US" b="1" dirty="0" smtClean="0">
                <a:latin typeface="Calibri" panose="020F0502020204030204" pitchFamily="34" charset="0"/>
              </a:rPr>
              <a:t>ES-100</a:t>
            </a:r>
            <a:br>
              <a:rPr lang="en-US" altLang="en-US" b="1" dirty="0" smtClean="0">
                <a:latin typeface="Calibri" panose="020F0502020204030204" pitchFamily="34" charset="0"/>
              </a:rPr>
            </a:br>
            <a:r>
              <a:rPr lang="en-US" altLang="en-US" sz="2000" dirty="0">
                <a:latin typeface="Calibri" panose="020F0502020204030204" pitchFamily="34" charset="0"/>
                <a:cs typeface="Calibri" panose="020F0502020204030204" pitchFamily="34" charset="0"/>
              </a:rPr>
              <a:t>LMW</a:t>
            </a:r>
            <a:r>
              <a:rPr lang="en-US" altLang="en-US" sz="2000" b="1" dirty="0">
                <a:latin typeface="Calibri" panose="020F0502020204030204" pitchFamily="34" charset="0"/>
                <a:cs typeface="Calibri" panose="020F0502020204030204" pitchFamily="34" charset="0"/>
              </a:rPr>
              <a:t> </a:t>
            </a:r>
            <a:r>
              <a:rPr lang="en-US" altLang="en-US" sz="2000" dirty="0">
                <a:latin typeface="Calibri" panose="020F0502020204030204" pitchFamily="34" charset="0"/>
                <a:cs typeface="Calibri" panose="020F0502020204030204" pitchFamily="34" charset="0"/>
              </a:rPr>
              <a:t>EPOXIDE FUNCTIONAL POLYSILOXANE RESIN</a:t>
            </a:r>
          </a:p>
        </p:txBody>
      </p:sp>
      <p:sp>
        <p:nvSpPr>
          <p:cNvPr id="3" name="Content Placeholder 2"/>
          <p:cNvSpPr>
            <a:spLocks noGrp="1"/>
          </p:cNvSpPr>
          <p:nvPr>
            <p:ph sz="half" idx="1"/>
          </p:nvPr>
        </p:nvSpPr>
        <p:spPr>
          <a:xfrm>
            <a:off x="2241176" y="1295400"/>
            <a:ext cx="7772400" cy="5105400"/>
          </a:xfrm>
          <a:extLst/>
        </p:spPr>
        <p:txBody>
          <a:bodyPr numCol="2" rtlCol="0">
            <a:normAutofit fontScale="85000" lnSpcReduction="20000"/>
          </a:bodyPr>
          <a:lstStyle/>
          <a:p>
            <a:pPr marL="0" indent="0">
              <a:buNone/>
              <a:defRPr/>
            </a:pPr>
            <a:r>
              <a:rPr lang="en-US" sz="1400" b="1" dirty="0">
                <a:latin typeface="Calibri" panose="020F0502020204030204" pitchFamily="34" charset="0"/>
              </a:rPr>
              <a:t>Technical information</a:t>
            </a:r>
            <a:endParaRPr lang="en-US" sz="1400" dirty="0">
              <a:latin typeface="Calibri" panose="020F0502020204030204" pitchFamily="34" charset="0"/>
            </a:endParaRPr>
          </a:p>
          <a:p>
            <a:pPr>
              <a:defRPr/>
            </a:pPr>
            <a:r>
              <a:rPr lang="en-US" sz="1400" dirty="0">
                <a:latin typeface="Calibri" panose="020F0502020204030204" pitchFamily="34" charset="0"/>
              </a:rPr>
              <a:t>delivery form liquid</a:t>
            </a:r>
          </a:p>
          <a:p>
            <a:pPr>
              <a:defRPr/>
            </a:pPr>
            <a:r>
              <a:rPr lang="en-US" sz="1400" dirty="0">
                <a:latin typeface="Calibri" panose="020F0502020204030204" pitchFamily="34" charset="0"/>
              </a:rPr>
              <a:t>appearance clear to slightly hazy liquid </a:t>
            </a:r>
          </a:p>
          <a:p>
            <a:pPr>
              <a:defRPr/>
            </a:pPr>
            <a:r>
              <a:rPr lang="en-US" sz="1400" dirty="0">
                <a:latin typeface="Calibri" panose="020F0502020204030204" pitchFamily="34" charset="0"/>
              </a:rPr>
              <a:t>solventless</a:t>
            </a:r>
          </a:p>
          <a:p>
            <a:pPr>
              <a:defRPr/>
            </a:pPr>
            <a:r>
              <a:rPr lang="en-US" sz="1400" dirty="0" smtClean="0">
                <a:latin typeface="Calibri" panose="020F0502020204030204" pitchFamily="34" charset="0"/>
              </a:rPr>
              <a:t>viscosity </a:t>
            </a:r>
            <a:r>
              <a:rPr lang="en-US" sz="1400" dirty="0">
                <a:latin typeface="Calibri" panose="020F0502020204030204" pitchFamily="34" charset="0"/>
              </a:rPr>
              <a:t>at 25 °C </a:t>
            </a:r>
            <a:r>
              <a:rPr lang="en-US" sz="1400" dirty="0" smtClean="0">
                <a:latin typeface="Calibri" panose="020F0502020204030204" pitchFamily="34" charset="0"/>
              </a:rPr>
              <a:t>5.2 </a:t>
            </a:r>
            <a:r>
              <a:rPr lang="en-US" sz="1400" dirty="0">
                <a:latin typeface="Calibri" panose="020F0502020204030204" pitchFamily="34" charset="0"/>
              </a:rPr>
              <a:t>mPa s</a:t>
            </a:r>
          </a:p>
          <a:p>
            <a:pPr>
              <a:defRPr/>
            </a:pPr>
            <a:r>
              <a:rPr lang="en-US" sz="1400" dirty="0">
                <a:latin typeface="Calibri" panose="020F0502020204030204" pitchFamily="34" charset="0"/>
              </a:rPr>
              <a:t>epoxy equivalent weight approx. </a:t>
            </a:r>
            <a:r>
              <a:rPr lang="en-US" sz="1400" dirty="0" smtClean="0">
                <a:latin typeface="Calibri" panose="020F0502020204030204" pitchFamily="34" charset="0"/>
              </a:rPr>
              <a:t>1160 </a:t>
            </a:r>
            <a:r>
              <a:rPr lang="en-US" sz="1400" dirty="0">
                <a:latin typeface="Calibri" panose="020F0502020204030204" pitchFamily="34" charset="0"/>
              </a:rPr>
              <a:t>g/</a:t>
            </a:r>
            <a:r>
              <a:rPr lang="en-US" sz="1400" dirty="0" err="1">
                <a:latin typeface="Calibri" panose="020F0502020204030204" pitchFamily="34" charset="0"/>
              </a:rPr>
              <a:t>eq</a:t>
            </a:r>
            <a:endParaRPr lang="en-US" sz="1400" dirty="0">
              <a:latin typeface="Calibri" panose="020F0502020204030204" pitchFamily="34" charset="0"/>
            </a:endParaRPr>
          </a:p>
          <a:p>
            <a:pPr>
              <a:defRPr/>
            </a:pPr>
            <a:r>
              <a:rPr lang="en-US" sz="1400" dirty="0">
                <a:latin typeface="Calibri" panose="020F0502020204030204" pitchFamily="34" charset="0"/>
              </a:rPr>
              <a:t>Suitable hardeners are: reactive amine terminated silicon resin </a:t>
            </a:r>
            <a:r>
              <a:rPr lang="en-US" sz="1400" dirty="0" smtClean="0">
                <a:latin typeface="Calibri" panose="020F0502020204030204" pitchFamily="34" charset="0"/>
              </a:rPr>
              <a:t>SH-120, SH-122, </a:t>
            </a:r>
            <a:r>
              <a:rPr lang="en-US" sz="1400" dirty="0">
                <a:latin typeface="Calibri" panose="020F0502020204030204" pitchFamily="34" charset="0"/>
              </a:rPr>
              <a:t>SH-124 </a:t>
            </a:r>
            <a:r>
              <a:rPr lang="en-US" sz="1400" dirty="0" smtClean="0">
                <a:latin typeface="Calibri" panose="020F0502020204030204" pitchFamily="34" charset="0"/>
              </a:rPr>
              <a:t>and SH-182</a:t>
            </a:r>
            <a:endParaRPr lang="en-US" sz="1400" dirty="0">
              <a:latin typeface="Calibri" panose="020F0502020204030204" pitchFamily="34" charset="0"/>
            </a:endParaRPr>
          </a:p>
          <a:p>
            <a:pPr>
              <a:defRPr/>
            </a:pPr>
            <a:r>
              <a:rPr lang="en-US" sz="1400" dirty="0">
                <a:latin typeface="Calibri" panose="020F0502020204030204" pitchFamily="34" charset="0"/>
              </a:rPr>
              <a:t>Dilutable by: esters, alcohols and aromatics.</a:t>
            </a:r>
          </a:p>
          <a:p>
            <a:pPr>
              <a:defRPr/>
            </a:pPr>
            <a:r>
              <a:rPr lang="en-US" sz="1400" dirty="0">
                <a:latin typeface="Calibri" panose="020F0502020204030204" pitchFamily="34" charset="0"/>
              </a:rPr>
              <a:t>The maximum film thickness 1 mils or 25 </a:t>
            </a:r>
            <a:r>
              <a:rPr lang="en-US" sz="1400" dirty="0" err="1">
                <a:latin typeface="Calibri" panose="020F0502020204030204" pitchFamily="34" charset="0"/>
              </a:rPr>
              <a:t>μm</a:t>
            </a:r>
            <a:r>
              <a:rPr lang="en-US" sz="1400" dirty="0">
                <a:latin typeface="Calibri" panose="020F0502020204030204" pitchFamily="34" charset="0"/>
              </a:rPr>
              <a:t>.</a:t>
            </a:r>
          </a:p>
          <a:p>
            <a:pPr>
              <a:defRPr/>
            </a:pPr>
            <a:r>
              <a:rPr lang="en-US" sz="1400" dirty="0">
                <a:latin typeface="Calibri" panose="020F0502020204030204" pitchFamily="34" charset="0"/>
              </a:rPr>
              <a:t>Avoid thermal cure or accelerated curing conditions at high temperature.</a:t>
            </a:r>
          </a:p>
          <a:p>
            <a:pPr marL="0" indent="0">
              <a:buNone/>
              <a:defRPr/>
            </a:pPr>
            <a:r>
              <a:rPr lang="en-US" sz="1400" b="1" dirty="0">
                <a:latin typeface="Calibri" panose="020F0502020204030204" pitchFamily="34" charset="0"/>
              </a:rPr>
              <a:t>Special features</a:t>
            </a:r>
            <a:endParaRPr lang="en-US" sz="1400" dirty="0">
              <a:latin typeface="Calibri" panose="020F0502020204030204" pitchFamily="34" charset="0"/>
            </a:endParaRPr>
          </a:p>
          <a:p>
            <a:pPr>
              <a:defRPr/>
            </a:pPr>
            <a:r>
              <a:rPr lang="en-US" sz="1400" dirty="0">
                <a:latin typeface="Calibri" panose="020F0502020204030204" pitchFamily="34" charset="0"/>
              </a:rPr>
              <a:t>Provides faster curing systems  </a:t>
            </a:r>
            <a:r>
              <a:rPr lang="en-US" sz="1400" dirty="0" smtClean="0">
                <a:latin typeface="Calibri" panose="020F0502020204030204" pitchFamily="34" charset="0"/>
              </a:rPr>
              <a:t>30-45 minutes</a:t>
            </a:r>
            <a:endParaRPr lang="en-US" sz="1400" dirty="0">
              <a:latin typeface="Calibri" panose="020F0502020204030204" pitchFamily="34" charset="0"/>
            </a:endParaRPr>
          </a:p>
          <a:p>
            <a:pPr>
              <a:defRPr/>
            </a:pPr>
            <a:r>
              <a:rPr lang="en-US" sz="1400" dirty="0">
                <a:latin typeface="Calibri" panose="020F0502020204030204" pitchFamily="34" charset="0"/>
              </a:rPr>
              <a:t>Optimizes flexibility, reducing brittleness</a:t>
            </a:r>
          </a:p>
          <a:p>
            <a:pPr>
              <a:defRPr/>
            </a:pPr>
            <a:r>
              <a:rPr lang="en-US" sz="1400" dirty="0">
                <a:latin typeface="Calibri" panose="020F0502020204030204" pitchFamily="34" charset="0"/>
              </a:rPr>
              <a:t>Superior chemical resistance </a:t>
            </a:r>
          </a:p>
          <a:p>
            <a:pPr>
              <a:defRPr/>
            </a:pPr>
            <a:r>
              <a:rPr lang="en-US" sz="1400" dirty="0">
                <a:latin typeface="Calibri" panose="020F0502020204030204" pitchFamily="34" charset="0"/>
              </a:rPr>
              <a:t>Improved </a:t>
            </a:r>
            <a:r>
              <a:rPr lang="en-US" sz="1400" dirty="0" err="1">
                <a:latin typeface="Calibri" panose="020F0502020204030204" pitchFamily="34" charset="0"/>
              </a:rPr>
              <a:t>weatherability</a:t>
            </a:r>
            <a:r>
              <a:rPr lang="en-US" sz="1400" dirty="0">
                <a:latin typeface="Calibri" panose="020F0502020204030204" pitchFamily="34" charset="0"/>
              </a:rPr>
              <a:t> and heat resistance </a:t>
            </a:r>
          </a:p>
          <a:p>
            <a:pPr>
              <a:defRPr/>
            </a:pPr>
            <a:r>
              <a:rPr lang="en-US" sz="1400" dirty="0">
                <a:latin typeface="Calibri" panose="020F0502020204030204" pitchFamily="34" charset="0"/>
              </a:rPr>
              <a:t>Excellent corrosion resistance </a:t>
            </a:r>
          </a:p>
          <a:p>
            <a:pPr>
              <a:defRPr/>
            </a:pPr>
            <a:r>
              <a:rPr lang="en-US" sz="1400" dirty="0">
                <a:latin typeface="Calibri" panose="020F0502020204030204" pitchFamily="34" charset="0"/>
              </a:rPr>
              <a:t>Low viscosity</a:t>
            </a:r>
          </a:p>
          <a:p>
            <a:pPr>
              <a:defRPr/>
            </a:pPr>
            <a:r>
              <a:rPr lang="en-US" sz="1400" dirty="0">
                <a:latin typeface="Calibri" panose="020F0502020204030204" pitchFamily="34" charset="0"/>
              </a:rPr>
              <a:t>Allows isocyanate free, ambient cure systems </a:t>
            </a:r>
          </a:p>
          <a:p>
            <a:pPr>
              <a:defRPr/>
            </a:pPr>
            <a:r>
              <a:rPr lang="en-US" sz="1400" dirty="0">
                <a:latin typeface="Calibri" panose="020F0502020204030204" pitchFamily="34" charset="0"/>
              </a:rPr>
              <a:t>excellent flow characteristics</a:t>
            </a:r>
          </a:p>
          <a:p>
            <a:pPr>
              <a:defRPr/>
            </a:pPr>
            <a:r>
              <a:rPr lang="en-US" sz="1400" dirty="0">
                <a:latin typeface="Calibri" panose="020F0502020204030204" pitchFamily="34" charset="0"/>
              </a:rPr>
              <a:t>extraordinary gloss retention and weather resistance</a:t>
            </a:r>
          </a:p>
          <a:p>
            <a:pPr>
              <a:defRPr/>
            </a:pPr>
            <a:r>
              <a:rPr lang="en-US" sz="1400" dirty="0">
                <a:latin typeface="Calibri" panose="020F0502020204030204" pitchFamily="34" charset="0"/>
              </a:rPr>
              <a:t>suitable for ultra-high solids coatings</a:t>
            </a:r>
          </a:p>
          <a:p>
            <a:pPr>
              <a:defRPr/>
            </a:pPr>
            <a:r>
              <a:rPr lang="en-US" sz="1400" dirty="0">
                <a:latin typeface="Calibri" panose="020F0502020204030204" pitchFamily="34" charset="0"/>
              </a:rPr>
              <a:t>anti-graffiti </a:t>
            </a:r>
            <a:r>
              <a:rPr lang="en-US" sz="1400" dirty="0" smtClean="0">
                <a:latin typeface="Calibri" panose="020F0502020204030204" pitchFamily="34" charset="0"/>
              </a:rPr>
              <a:t>effect</a:t>
            </a:r>
            <a:endParaRPr lang="en-US" sz="1400" dirty="0">
              <a:latin typeface="Calibri" panose="020F0502020204030204" pitchFamily="34" charset="0"/>
            </a:endParaRPr>
          </a:p>
          <a:p>
            <a:pPr marL="0" indent="0">
              <a:buNone/>
              <a:defRPr/>
            </a:pPr>
            <a:r>
              <a:rPr lang="en-US" sz="1400" b="1" dirty="0">
                <a:latin typeface="Calibri" panose="020F0502020204030204" pitchFamily="34" charset="0"/>
              </a:rPr>
              <a:t>Application</a:t>
            </a:r>
            <a:endParaRPr lang="en-US" sz="1400" dirty="0">
              <a:latin typeface="Calibri" panose="020F0502020204030204" pitchFamily="34" charset="0"/>
            </a:endParaRPr>
          </a:p>
          <a:p>
            <a:pPr>
              <a:defRPr/>
            </a:pPr>
            <a:r>
              <a:rPr lang="en-US" sz="1400" dirty="0">
                <a:latin typeface="Calibri" panose="020F0502020204030204" pitchFamily="34" charset="0"/>
              </a:rPr>
              <a:t>offshore/marine coatings</a:t>
            </a:r>
          </a:p>
          <a:p>
            <a:pPr>
              <a:defRPr/>
            </a:pPr>
            <a:r>
              <a:rPr lang="en-US" sz="1400" dirty="0">
                <a:latin typeface="Calibri" panose="020F0502020204030204" pitchFamily="34" charset="0"/>
              </a:rPr>
              <a:t>commercial transport coatings</a:t>
            </a:r>
          </a:p>
          <a:p>
            <a:pPr>
              <a:defRPr/>
            </a:pPr>
            <a:r>
              <a:rPr lang="en-US" sz="1400" dirty="0">
                <a:latin typeface="Calibri" panose="020F0502020204030204" pitchFamily="34" charset="0"/>
              </a:rPr>
              <a:t>pipeline coatings</a:t>
            </a:r>
          </a:p>
          <a:p>
            <a:pPr>
              <a:defRPr/>
            </a:pPr>
            <a:r>
              <a:rPr lang="en-US" sz="1400" dirty="0">
                <a:latin typeface="Calibri" panose="020F0502020204030204" pitchFamily="34" charset="0"/>
              </a:rPr>
              <a:t>structural steel coatings</a:t>
            </a:r>
          </a:p>
          <a:p>
            <a:pPr>
              <a:defRPr/>
            </a:pPr>
            <a:r>
              <a:rPr lang="en-US" sz="1400" dirty="0">
                <a:latin typeface="Calibri" panose="020F0502020204030204" pitchFamily="34" charset="0"/>
              </a:rPr>
              <a:t>rail car coatings</a:t>
            </a:r>
          </a:p>
          <a:p>
            <a:pPr>
              <a:defRPr/>
            </a:pPr>
            <a:r>
              <a:rPr lang="en-US" sz="1400" dirty="0">
                <a:latin typeface="Calibri" panose="020F0502020204030204" pitchFamily="34" charset="0"/>
              </a:rPr>
              <a:t>tank coatings</a:t>
            </a:r>
          </a:p>
          <a:p>
            <a:pPr>
              <a:defRPr/>
            </a:pPr>
            <a:r>
              <a:rPr lang="en-US" sz="1400" dirty="0">
                <a:latin typeface="Calibri" panose="020F0502020204030204" pitchFamily="34" charset="0"/>
              </a:rPr>
              <a:t>anti-graffiti coatings</a:t>
            </a:r>
          </a:p>
          <a:p>
            <a:pPr>
              <a:defRPr/>
            </a:pPr>
            <a:r>
              <a:rPr lang="en-US" sz="1400" dirty="0">
                <a:latin typeface="Calibri" panose="020F0502020204030204" pitchFamily="34" charset="0"/>
              </a:rPr>
              <a:t>concrete walls and floors</a:t>
            </a:r>
          </a:p>
          <a:p>
            <a:pPr>
              <a:defRPr/>
            </a:pPr>
            <a:r>
              <a:rPr lang="en-US" sz="1400" dirty="0">
                <a:latin typeface="Calibri" panose="020F0502020204030204" pitchFamily="34" charset="0"/>
              </a:rPr>
              <a:t>photocatalytic </a:t>
            </a:r>
            <a:r>
              <a:rPr lang="en-US" sz="1400" dirty="0" smtClean="0">
                <a:latin typeface="Calibri" panose="020F0502020204030204" pitchFamily="34" charset="0"/>
              </a:rPr>
              <a:t>coatings</a:t>
            </a:r>
          </a:p>
          <a:p>
            <a:pPr>
              <a:defRPr/>
            </a:pPr>
            <a:r>
              <a:rPr lang="en-US" sz="1400" dirty="0">
                <a:latin typeface="Calibri" panose="020F0502020204030204" pitchFamily="34" charset="0"/>
              </a:rPr>
              <a:t>HVAC Coil, heat exchanger and radiator </a:t>
            </a:r>
            <a:r>
              <a:rPr lang="en-US" sz="1400" dirty="0" smtClean="0">
                <a:latin typeface="Calibri" panose="020F0502020204030204" pitchFamily="34" charset="0"/>
              </a:rPr>
              <a:t>coatings</a:t>
            </a:r>
            <a:endParaRPr lang="en-US" sz="1400" dirty="0">
              <a:latin typeface="Calibri" panose="020F0502020204030204" pitchFamily="34" charset="0"/>
            </a:endParaRPr>
          </a:p>
          <a:p>
            <a:pPr marL="0" indent="0">
              <a:buNone/>
              <a:defRPr/>
            </a:pPr>
            <a:r>
              <a:rPr lang="en-US" altLang="en-US" sz="1400" dirty="0">
                <a:latin typeface="Calibri" panose="020F0502020204030204" pitchFamily="34" charset="0"/>
              </a:rPr>
              <a:t>A</a:t>
            </a:r>
            <a:r>
              <a:rPr lang="en-US" altLang="en-US" sz="1400" dirty="0">
                <a:latin typeface="Calibri" panose="020F0502020204030204" pitchFamily="34" charset="0"/>
                <a:ea typeface="Times New Roman" panose="02020603050405020304" pitchFamily="18" charset="0"/>
                <a:cs typeface="Times New Roman" panose="02020603050405020304" pitchFamily="18" charset="0"/>
              </a:rPr>
              <a:t>ll ingredients are listed on the TSCA inventory or comply with the TSCA Polymer Exemption criteria according 40 CFR 723.</a:t>
            </a:r>
            <a:endParaRPr lang="en-US" altLang="en-US" sz="1400" dirty="0">
              <a:latin typeface="Calibri" panose="020F0502020204030204" pitchFamily="34" charset="0"/>
            </a:endParaRPr>
          </a:p>
        </p:txBody>
      </p:sp>
      <p:sp>
        <p:nvSpPr>
          <p:cNvPr id="31748"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D727DB6C-36CA-48B7-9DCF-5C1ED9A1547D}" type="slidenum">
              <a:rPr lang="es-ES" altLang="en-US" sz="1400">
                <a:solidFill>
                  <a:schemeClr val="tx1"/>
                </a:solidFill>
                <a:latin typeface="Times New Roman" panose="02020603050405020304" pitchFamily="18" charset="0"/>
              </a:rPr>
              <a:pPr>
                <a:spcBef>
                  <a:spcPct val="0"/>
                </a:spcBef>
                <a:buClrTx/>
                <a:buFontTx/>
                <a:buNone/>
              </a:pPr>
              <a:t>11</a:t>
            </a:fld>
            <a:endParaRPr lang="es-ES" altLang="en-US" sz="1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8119045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2895600" y="173038"/>
            <a:ext cx="7086600" cy="969962"/>
          </a:xfrm>
        </p:spPr>
        <p:txBody>
          <a:bodyPr/>
          <a:lstStyle/>
          <a:p>
            <a:pPr algn="ctr" eaLnBrk="1" hangingPunct="1"/>
            <a:r>
              <a:rPr lang="en-US" altLang="en-US" b="1" dirty="0" smtClean="0">
                <a:latin typeface="Calibri" panose="020F0502020204030204" pitchFamily="34" charset="0"/>
              </a:rPr>
              <a:t>ES-50</a:t>
            </a:r>
            <a:br>
              <a:rPr lang="en-US" altLang="en-US" b="1" dirty="0" smtClean="0">
                <a:latin typeface="Calibri" panose="020F0502020204030204" pitchFamily="34" charset="0"/>
              </a:rPr>
            </a:br>
            <a:r>
              <a:rPr lang="en-US" altLang="en-US" sz="2000" dirty="0">
                <a:latin typeface="Calibri" panose="020F0502020204030204" pitchFamily="34" charset="0"/>
                <a:cs typeface="Calibri" panose="020F0502020204030204" pitchFamily="34" charset="0"/>
              </a:rPr>
              <a:t>LMW</a:t>
            </a:r>
            <a:r>
              <a:rPr lang="en-US" altLang="en-US" sz="2000" b="1" dirty="0">
                <a:latin typeface="Calibri" panose="020F0502020204030204" pitchFamily="34" charset="0"/>
                <a:cs typeface="Calibri" panose="020F0502020204030204" pitchFamily="34" charset="0"/>
              </a:rPr>
              <a:t> </a:t>
            </a:r>
            <a:r>
              <a:rPr lang="en-US" altLang="en-US" sz="2000" dirty="0">
                <a:latin typeface="Calibri" panose="020F0502020204030204" pitchFamily="34" charset="0"/>
                <a:cs typeface="Calibri" panose="020F0502020204030204" pitchFamily="34" charset="0"/>
              </a:rPr>
              <a:t>EPOXIDE FUNCTIONAL POLYSILOXANE RESIN</a:t>
            </a:r>
          </a:p>
        </p:txBody>
      </p:sp>
      <p:sp>
        <p:nvSpPr>
          <p:cNvPr id="3" name="Content Placeholder 2"/>
          <p:cNvSpPr>
            <a:spLocks noGrp="1"/>
          </p:cNvSpPr>
          <p:nvPr>
            <p:ph sz="half" idx="1"/>
          </p:nvPr>
        </p:nvSpPr>
        <p:spPr>
          <a:xfrm>
            <a:off x="2241176" y="1295400"/>
            <a:ext cx="7772400" cy="5105400"/>
          </a:xfrm>
          <a:extLst/>
        </p:spPr>
        <p:txBody>
          <a:bodyPr numCol="2" rtlCol="0">
            <a:normAutofit fontScale="85000" lnSpcReduction="20000"/>
          </a:bodyPr>
          <a:lstStyle/>
          <a:p>
            <a:pPr marL="0" indent="0">
              <a:buNone/>
              <a:defRPr/>
            </a:pPr>
            <a:r>
              <a:rPr lang="en-US" sz="1400" b="1" dirty="0">
                <a:latin typeface="Calibri" panose="020F0502020204030204" pitchFamily="34" charset="0"/>
              </a:rPr>
              <a:t>Technical information</a:t>
            </a:r>
            <a:endParaRPr lang="en-US" sz="1400" dirty="0">
              <a:latin typeface="Calibri" panose="020F0502020204030204" pitchFamily="34" charset="0"/>
            </a:endParaRPr>
          </a:p>
          <a:p>
            <a:pPr>
              <a:defRPr/>
            </a:pPr>
            <a:r>
              <a:rPr lang="en-US" sz="1400" dirty="0">
                <a:latin typeface="Calibri" panose="020F0502020204030204" pitchFamily="34" charset="0"/>
              </a:rPr>
              <a:t>delivery form liquid</a:t>
            </a:r>
          </a:p>
          <a:p>
            <a:pPr>
              <a:defRPr/>
            </a:pPr>
            <a:r>
              <a:rPr lang="en-US" sz="1400" dirty="0">
                <a:latin typeface="Calibri" panose="020F0502020204030204" pitchFamily="34" charset="0"/>
              </a:rPr>
              <a:t>appearance clear to slightly hazy liquid </a:t>
            </a:r>
          </a:p>
          <a:p>
            <a:pPr>
              <a:defRPr/>
            </a:pPr>
            <a:r>
              <a:rPr lang="en-US" sz="1400" dirty="0">
                <a:latin typeface="Calibri" panose="020F0502020204030204" pitchFamily="34" charset="0"/>
              </a:rPr>
              <a:t>solventless</a:t>
            </a:r>
          </a:p>
          <a:p>
            <a:pPr>
              <a:defRPr/>
            </a:pPr>
            <a:r>
              <a:rPr lang="en-US" sz="1400" dirty="0" smtClean="0">
                <a:latin typeface="Calibri" panose="020F0502020204030204" pitchFamily="34" charset="0"/>
              </a:rPr>
              <a:t>viscosity </a:t>
            </a:r>
            <a:r>
              <a:rPr lang="en-US" sz="1400" dirty="0">
                <a:latin typeface="Calibri" panose="020F0502020204030204" pitchFamily="34" charset="0"/>
              </a:rPr>
              <a:t>at 25 °C approx. </a:t>
            </a:r>
            <a:r>
              <a:rPr lang="en-US" sz="1400" dirty="0" smtClean="0">
                <a:latin typeface="Calibri" panose="020F0502020204030204" pitchFamily="34" charset="0"/>
              </a:rPr>
              <a:t>5 </a:t>
            </a:r>
            <a:r>
              <a:rPr lang="en-US" sz="1400" dirty="0">
                <a:latin typeface="Calibri" panose="020F0502020204030204" pitchFamily="34" charset="0"/>
              </a:rPr>
              <a:t>mPa s</a:t>
            </a:r>
          </a:p>
          <a:p>
            <a:pPr>
              <a:defRPr/>
            </a:pPr>
            <a:r>
              <a:rPr lang="en-US" sz="1400" dirty="0">
                <a:latin typeface="Calibri" panose="020F0502020204030204" pitchFamily="34" charset="0"/>
              </a:rPr>
              <a:t>epoxy equivalent weight approx. 2750 g/</a:t>
            </a:r>
            <a:r>
              <a:rPr lang="en-US" sz="1400" dirty="0" err="1">
                <a:latin typeface="Calibri" panose="020F0502020204030204" pitchFamily="34" charset="0"/>
              </a:rPr>
              <a:t>eq</a:t>
            </a:r>
            <a:endParaRPr lang="en-US" sz="1400" dirty="0">
              <a:latin typeface="Calibri" panose="020F0502020204030204" pitchFamily="34" charset="0"/>
            </a:endParaRPr>
          </a:p>
          <a:p>
            <a:pPr>
              <a:defRPr/>
            </a:pPr>
            <a:r>
              <a:rPr lang="en-US" sz="1400" dirty="0">
                <a:latin typeface="Calibri" panose="020F0502020204030204" pitchFamily="34" charset="0"/>
              </a:rPr>
              <a:t>Suitable hardeners are: reactive amine terminated silicon resin </a:t>
            </a:r>
            <a:r>
              <a:rPr lang="en-US" sz="1400" dirty="0" smtClean="0">
                <a:latin typeface="Calibri" panose="020F0502020204030204" pitchFamily="34" charset="0"/>
              </a:rPr>
              <a:t>SH-120, SH-122, </a:t>
            </a:r>
            <a:r>
              <a:rPr lang="en-US" sz="1400" dirty="0">
                <a:latin typeface="Calibri" panose="020F0502020204030204" pitchFamily="34" charset="0"/>
              </a:rPr>
              <a:t>SH-124 </a:t>
            </a:r>
            <a:r>
              <a:rPr lang="en-US" sz="1400" dirty="0" smtClean="0">
                <a:latin typeface="Calibri" panose="020F0502020204030204" pitchFamily="34" charset="0"/>
              </a:rPr>
              <a:t>and SH-182</a:t>
            </a:r>
            <a:endParaRPr lang="en-US" sz="1400" dirty="0">
              <a:latin typeface="Calibri" panose="020F0502020204030204" pitchFamily="34" charset="0"/>
            </a:endParaRPr>
          </a:p>
          <a:p>
            <a:pPr>
              <a:defRPr/>
            </a:pPr>
            <a:r>
              <a:rPr lang="en-US" sz="1400" dirty="0">
                <a:latin typeface="Calibri" panose="020F0502020204030204" pitchFamily="34" charset="0"/>
              </a:rPr>
              <a:t>Dilutable by: esters, alcohols and aromatics.</a:t>
            </a:r>
          </a:p>
          <a:p>
            <a:pPr>
              <a:defRPr/>
            </a:pPr>
            <a:r>
              <a:rPr lang="en-US" sz="1400" dirty="0">
                <a:latin typeface="Calibri" panose="020F0502020204030204" pitchFamily="34" charset="0"/>
              </a:rPr>
              <a:t>The maximum film thickness 0.5 mils or 12.5 </a:t>
            </a:r>
            <a:r>
              <a:rPr lang="en-US" sz="1400" dirty="0" err="1">
                <a:latin typeface="Calibri" panose="020F0502020204030204" pitchFamily="34" charset="0"/>
              </a:rPr>
              <a:t>μm</a:t>
            </a:r>
            <a:r>
              <a:rPr lang="en-US" sz="1400" dirty="0">
                <a:latin typeface="Calibri" panose="020F0502020204030204" pitchFamily="34" charset="0"/>
              </a:rPr>
              <a:t>.</a:t>
            </a:r>
          </a:p>
          <a:p>
            <a:pPr>
              <a:defRPr/>
            </a:pPr>
            <a:r>
              <a:rPr lang="en-US" sz="1400" dirty="0">
                <a:latin typeface="Calibri" panose="020F0502020204030204" pitchFamily="34" charset="0"/>
              </a:rPr>
              <a:t>Avoid thermal cure or accelerated curing conditions at high temperature.</a:t>
            </a:r>
          </a:p>
          <a:p>
            <a:pPr marL="0" indent="0">
              <a:buNone/>
              <a:defRPr/>
            </a:pPr>
            <a:r>
              <a:rPr lang="en-US" sz="1400" b="1" dirty="0">
                <a:latin typeface="Calibri" panose="020F0502020204030204" pitchFamily="34" charset="0"/>
              </a:rPr>
              <a:t>Special features</a:t>
            </a:r>
            <a:endParaRPr lang="en-US" sz="1400" dirty="0">
              <a:latin typeface="Calibri" panose="020F0502020204030204" pitchFamily="34" charset="0"/>
            </a:endParaRPr>
          </a:p>
          <a:p>
            <a:pPr>
              <a:defRPr/>
            </a:pPr>
            <a:r>
              <a:rPr lang="en-US" sz="1400" dirty="0">
                <a:latin typeface="Calibri" panose="020F0502020204030204" pitchFamily="34" charset="0"/>
              </a:rPr>
              <a:t>Provides faster curing systems  </a:t>
            </a:r>
            <a:r>
              <a:rPr lang="en-US" sz="1400" dirty="0" smtClean="0">
                <a:latin typeface="Calibri" panose="020F0502020204030204" pitchFamily="34" charset="0"/>
              </a:rPr>
              <a:t>25-30 minutes</a:t>
            </a:r>
            <a:endParaRPr lang="en-US" sz="1400" dirty="0">
              <a:latin typeface="Calibri" panose="020F0502020204030204" pitchFamily="34" charset="0"/>
            </a:endParaRPr>
          </a:p>
          <a:p>
            <a:pPr>
              <a:defRPr/>
            </a:pPr>
            <a:r>
              <a:rPr lang="en-US" sz="1400" dirty="0">
                <a:latin typeface="Calibri" panose="020F0502020204030204" pitchFamily="34" charset="0"/>
              </a:rPr>
              <a:t>Optimizes flexibility, reducing brittleness</a:t>
            </a:r>
          </a:p>
          <a:p>
            <a:pPr>
              <a:defRPr/>
            </a:pPr>
            <a:r>
              <a:rPr lang="en-US" sz="1400" dirty="0">
                <a:latin typeface="Calibri" panose="020F0502020204030204" pitchFamily="34" charset="0"/>
              </a:rPr>
              <a:t>Superior chemical resistance </a:t>
            </a:r>
          </a:p>
          <a:p>
            <a:pPr>
              <a:defRPr/>
            </a:pPr>
            <a:r>
              <a:rPr lang="en-US" sz="1400" dirty="0">
                <a:latin typeface="Calibri" panose="020F0502020204030204" pitchFamily="34" charset="0"/>
              </a:rPr>
              <a:t>Improved </a:t>
            </a:r>
            <a:r>
              <a:rPr lang="en-US" sz="1400" dirty="0" err="1">
                <a:latin typeface="Calibri" panose="020F0502020204030204" pitchFamily="34" charset="0"/>
              </a:rPr>
              <a:t>weatherability</a:t>
            </a:r>
            <a:r>
              <a:rPr lang="en-US" sz="1400" dirty="0">
                <a:latin typeface="Calibri" panose="020F0502020204030204" pitchFamily="34" charset="0"/>
              </a:rPr>
              <a:t> and heat resistance </a:t>
            </a:r>
          </a:p>
          <a:p>
            <a:pPr>
              <a:defRPr/>
            </a:pPr>
            <a:r>
              <a:rPr lang="en-US" sz="1400" dirty="0">
                <a:latin typeface="Calibri" panose="020F0502020204030204" pitchFamily="34" charset="0"/>
              </a:rPr>
              <a:t>Excellent corrosion resistance </a:t>
            </a:r>
          </a:p>
          <a:p>
            <a:pPr>
              <a:defRPr/>
            </a:pPr>
            <a:r>
              <a:rPr lang="en-US" sz="1400" dirty="0">
                <a:latin typeface="Calibri" panose="020F0502020204030204" pitchFamily="34" charset="0"/>
              </a:rPr>
              <a:t>Low viscosity</a:t>
            </a:r>
          </a:p>
          <a:p>
            <a:pPr>
              <a:defRPr/>
            </a:pPr>
            <a:r>
              <a:rPr lang="en-US" sz="1400" dirty="0">
                <a:latin typeface="Calibri" panose="020F0502020204030204" pitchFamily="34" charset="0"/>
              </a:rPr>
              <a:t>Allows isocyanate free, ambient cure systems </a:t>
            </a:r>
          </a:p>
          <a:p>
            <a:pPr>
              <a:defRPr/>
            </a:pPr>
            <a:r>
              <a:rPr lang="en-US" sz="1400" dirty="0">
                <a:latin typeface="Calibri" panose="020F0502020204030204" pitchFamily="34" charset="0"/>
              </a:rPr>
              <a:t>excellent flow characteristics</a:t>
            </a:r>
          </a:p>
          <a:p>
            <a:pPr>
              <a:defRPr/>
            </a:pPr>
            <a:r>
              <a:rPr lang="en-US" sz="1400" dirty="0">
                <a:latin typeface="Calibri" panose="020F0502020204030204" pitchFamily="34" charset="0"/>
              </a:rPr>
              <a:t>extraordinary gloss retention and weather resistance</a:t>
            </a:r>
          </a:p>
          <a:p>
            <a:pPr>
              <a:defRPr/>
            </a:pPr>
            <a:r>
              <a:rPr lang="en-US" sz="1400" dirty="0">
                <a:latin typeface="Calibri" panose="020F0502020204030204" pitchFamily="34" charset="0"/>
              </a:rPr>
              <a:t>suitable for ultra-high solids coatings</a:t>
            </a:r>
          </a:p>
          <a:p>
            <a:pPr>
              <a:defRPr/>
            </a:pPr>
            <a:r>
              <a:rPr lang="en-US" sz="1400" dirty="0">
                <a:latin typeface="Calibri" panose="020F0502020204030204" pitchFamily="34" charset="0"/>
              </a:rPr>
              <a:t>anti-graffiti effect and anti-fouling effect</a:t>
            </a:r>
          </a:p>
          <a:p>
            <a:pPr marL="0" indent="0">
              <a:buNone/>
              <a:defRPr/>
            </a:pPr>
            <a:r>
              <a:rPr lang="en-US" sz="1400" b="1" dirty="0">
                <a:latin typeface="Calibri" panose="020F0502020204030204" pitchFamily="34" charset="0"/>
              </a:rPr>
              <a:t>Application</a:t>
            </a:r>
            <a:endParaRPr lang="en-US" sz="1400" dirty="0">
              <a:latin typeface="Calibri" panose="020F0502020204030204" pitchFamily="34" charset="0"/>
            </a:endParaRPr>
          </a:p>
          <a:p>
            <a:pPr>
              <a:defRPr/>
            </a:pPr>
            <a:r>
              <a:rPr lang="en-US" sz="1400" dirty="0">
                <a:latin typeface="Calibri" panose="020F0502020204030204" pitchFamily="34" charset="0"/>
              </a:rPr>
              <a:t>offshore/marine coatings</a:t>
            </a:r>
          </a:p>
          <a:p>
            <a:pPr>
              <a:defRPr/>
            </a:pPr>
            <a:r>
              <a:rPr lang="en-US" sz="1400" dirty="0">
                <a:latin typeface="Calibri" panose="020F0502020204030204" pitchFamily="34" charset="0"/>
              </a:rPr>
              <a:t>commercial transport coatings</a:t>
            </a:r>
          </a:p>
          <a:p>
            <a:pPr>
              <a:defRPr/>
            </a:pPr>
            <a:r>
              <a:rPr lang="en-US" sz="1400" dirty="0">
                <a:latin typeface="Calibri" panose="020F0502020204030204" pitchFamily="34" charset="0"/>
              </a:rPr>
              <a:t>pipeline coatings</a:t>
            </a:r>
          </a:p>
          <a:p>
            <a:pPr>
              <a:defRPr/>
            </a:pPr>
            <a:r>
              <a:rPr lang="en-US" sz="1400" dirty="0">
                <a:latin typeface="Calibri" panose="020F0502020204030204" pitchFamily="34" charset="0"/>
              </a:rPr>
              <a:t>structural steel coatings</a:t>
            </a:r>
          </a:p>
          <a:p>
            <a:pPr>
              <a:defRPr/>
            </a:pPr>
            <a:r>
              <a:rPr lang="en-US" sz="1400" dirty="0">
                <a:latin typeface="Calibri" panose="020F0502020204030204" pitchFamily="34" charset="0"/>
              </a:rPr>
              <a:t>rail car coatings</a:t>
            </a:r>
          </a:p>
          <a:p>
            <a:pPr>
              <a:defRPr/>
            </a:pPr>
            <a:r>
              <a:rPr lang="en-US" sz="1400" dirty="0">
                <a:latin typeface="Calibri" panose="020F0502020204030204" pitchFamily="34" charset="0"/>
              </a:rPr>
              <a:t>tank coatings</a:t>
            </a:r>
          </a:p>
          <a:p>
            <a:pPr>
              <a:defRPr/>
            </a:pPr>
            <a:r>
              <a:rPr lang="en-US" sz="1400" dirty="0">
                <a:latin typeface="Calibri" panose="020F0502020204030204" pitchFamily="34" charset="0"/>
              </a:rPr>
              <a:t>anti-graffiti coatings</a:t>
            </a:r>
          </a:p>
          <a:p>
            <a:pPr>
              <a:defRPr/>
            </a:pPr>
            <a:r>
              <a:rPr lang="en-US" sz="1400" dirty="0">
                <a:latin typeface="Calibri" panose="020F0502020204030204" pitchFamily="34" charset="0"/>
              </a:rPr>
              <a:t>concrete walls and floors</a:t>
            </a:r>
          </a:p>
          <a:p>
            <a:pPr>
              <a:defRPr/>
            </a:pPr>
            <a:r>
              <a:rPr lang="en-US" sz="1400" dirty="0">
                <a:latin typeface="Calibri" panose="020F0502020204030204" pitchFamily="34" charset="0"/>
              </a:rPr>
              <a:t>photocatalytic </a:t>
            </a:r>
            <a:r>
              <a:rPr lang="en-US" sz="1400" dirty="0" smtClean="0">
                <a:latin typeface="Calibri" panose="020F0502020204030204" pitchFamily="34" charset="0"/>
              </a:rPr>
              <a:t>coatings</a:t>
            </a:r>
          </a:p>
          <a:p>
            <a:pPr>
              <a:defRPr/>
            </a:pPr>
            <a:r>
              <a:rPr lang="en-US" sz="1400" dirty="0">
                <a:latin typeface="Calibri" panose="020F0502020204030204" pitchFamily="34" charset="0"/>
              </a:rPr>
              <a:t>HVAC Coil, heat exchanger and radiator </a:t>
            </a:r>
            <a:r>
              <a:rPr lang="en-US" sz="1400" dirty="0" smtClean="0">
                <a:latin typeface="Calibri" panose="020F0502020204030204" pitchFamily="34" charset="0"/>
              </a:rPr>
              <a:t>coatings</a:t>
            </a:r>
            <a:endParaRPr lang="en-US" sz="1400" dirty="0">
              <a:latin typeface="Calibri" panose="020F0502020204030204" pitchFamily="34" charset="0"/>
            </a:endParaRPr>
          </a:p>
          <a:p>
            <a:pPr marL="0" indent="0">
              <a:buNone/>
              <a:defRPr/>
            </a:pPr>
            <a:r>
              <a:rPr lang="en-US" altLang="en-US" sz="1400" dirty="0">
                <a:latin typeface="Calibri" panose="020F0502020204030204" pitchFamily="34" charset="0"/>
              </a:rPr>
              <a:t>A</a:t>
            </a:r>
            <a:r>
              <a:rPr lang="en-US" altLang="en-US" sz="1400" dirty="0">
                <a:latin typeface="Calibri" panose="020F0502020204030204" pitchFamily="34" charset="0"/>
                <a:ea typeface="Times New Roman" panose="02020603050405020304" pitchFamily="18" charset="0"/>
                <a:cs typeface="Times New Roman" panose="02020603050405020304" pitchFamily="18" charset="0"/>
              </a:rPr>
              <a:t>ll ingredients are listed on the TSCA inventory or comply with the TSCA Polymer Exemption criteria according 40 CFR 723.</a:t>
            </a:r>
            <a:endParaRPr lang="en-US" altLang="en-US" sz="1400" dirty="0">
              <a:latin typeface="Calibri" panose="020F0502020204030204" pitchFamily="34" charset="0"/>
            </a:endParaRPr>
          </a:p>
        </p:txBody>
      </p:sp>
      <p:sp>
        <p:nvSpPr>
          <p:cNvPr id="31748"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D727DB6C-36CA-48B7-9DCF-5C1ED9A1547D}" type="slidenum">
              <a:rPr lang="es-ES" altLang="en-US" sz="1400">
                <a:solidFill>
                  <a:schemeClr val="tx1"/>
                </a:solidFill>
                <a:latin typeface="Times New Roman" panose="02020603050405020304" pitchFamily="18" charset="0"/>
              </a:rPr>
              <a:pPr>
                <a:spcBef>
                  <a:spcPct val="0"/>
                </a:spcBef>
                <a:buClrTx/>
                <a:buFontTx/>
                <a:buNone/>
              </a:pPr>
              <a:t>12</a:t>
            </a:fld>
            <a:endParaRPr lang="es-ES" altLang="en-US" sz="1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0967452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2895600" y="173038"/>
            <a:ext cx="7086600" cy="969962"/>
          </a:xfrm>
        </p:spPr>
        <p:txBody>
          <a:bodyPr>
            <a:normAutofit fontScale="90000"/>
          </a:bodyPr>
          <a:lstStyle/>
          <a:p>
            <a:pPr algn="ctr"/>
            <a:r>
              <a:rPr lang="en-US" altLang="en-US" b="1" dirty="0" smtClean="0">
                <a:latin typeface="Calibri" panose="020F0502020204030204" pitchFamily="34" charset="0"/>
              </a:rPr>
              <a:t>MOS-41</a:t>
            </a:r>
            <a:br>
              <a:rPr lang="en-US" altLang="en-US" b="1" dirty="0" smtClean="0">
                <a:latin typeface="Calibri" panose="020F0502020204030204" pitchFamily="34" charset="0"/>
              </a:rPr>
            </a:br>
            <a:r>
              <a:rPr lang="en-US" sz="1800" b="1" dirty="0" smtClean="0"/>
              <a:t>Methyl-Phenyl Reactive Silicone Intermediate</a:t>
            </a:r>
            <a:r>
              <a:rPr lang="en-US" sz="1800" dirty="0"/>
              <a:t/>
            </a:r>
            <a:br>
              <a:rPr lang="en-US" sz="1800" dirty="0"/>
            </a:br>
            <a:r>
              <a:rPr lang="en-US" sz="2000" dirty="0"/>
              <a:t/>
            </a:r>
            <a:br>
              <a:rPr lang="en-US" sz="2000" dirty="0"/>
            </a:br>
            <a:endParaRPr lang="en-US" altLang="en-US" sz="2000" dirty="0">
              <a:latin typeface="Calibri" panose="020F0502020204030204" pitchFamily="34" charset="0"/>
              <a:cs typeface="Calibri" panose="020F0502020204030204" pitchFamily="34" charset="0"/>
            </a:endParaRPr>
          </a:p>
        </p:txBody>
      </p:sp>
      <p:sp>
        <p:nvSpPr>
          <p:cNvPr id="3" name="Content Placeholder 2"/>
          <p:cNvSpPr>
            <a:spLocks noGrp="1"/>
          </p:cNvSpPr>
          <p:nvPr>
            <p:ph sz="half" idx="1"/>
          </p:nvPr>
        </p:nvSpPr>
        <p:spPr>
          <a:xfrm>
            <a:off x="2241176" y="1295400"/>
            <a:ext cx="7772400" cy="5105400"/>
          </a:xfrm>
          <a:extLst/>
        </p:spPr>
        <p:txBody>
          <a:bodyPr numCol="2" rtlCol="0">
            <a:normAutofit fontScale="92500" lnSpcReduction="20000"/>
          </a:bodyPr>
          <a:lstStyle/>
          <a:p>
            <a:r>
              <a:rPr lang="en-US" sz="1400" b="1" dirty="0"/>
              <a:t>Special features</a:t>
            </a:r>
            <a:endParaRPr lang="en-US" sz="1400" dirty="0"/>
          </a:p>
          <a:p>
            <a:pPr lvl="0"/>
            <a:r>
              <a:rPr lang="en-US" sz="1400" dirty="0"/>
              <a:t>low viscous methoxy-functional </a:t>
            </a:r>
            <a:r>
              <a:rPr lang="en-US" sz="1400" dirty="0" smtClean="0"/>
              <a:t>methyl-phenyl reactive silicone intermediate</a:t>
            </a:r>
            <a:endParaRPr lang="en-US" sz="1400" dirty="0"/>
          </a:p>
          <a:p>
            <a:pPr lvl="0"/>
            <a:r>
              <a:rPr lang="en-US" sz="1400" dirty="0"/>
              <a:t>solvent-free</a:t>
            </a:r>
          </a:p>
          <a:p>
            <a:pPr lvl="0"/>
            <a:r>
              <a:rPr lang="en-US" sz="1400" dirty="0"/>
              <a:t>curing at ambient temperature by catalysis and entering of humidity via a hydrolysis-/condensation reaction</a:t>
            </a:r>
          </a:p>
          <a:p>
            <a:pPr lvl="0"/>
            <a:r>
              <a:rPr lang="en-US" sz="1400" dirty="0"/>
              <a:t>very low smoke and odor development of the completely cured coating at temperature </a:t>
            </a:r>
            <a:r>
              <a:rPr lang="en-US" sz="1400" dirty="0" smtClean="0"/>
              <a:t>load</a:t>
            </a:r>
            <a:r>
              <a:rPr lang="en-US" sz="1400" b="1" dirty="0"/>
              <a:t> </a:t>
            </a:r>
            <a:endParaRPr lang="en-US" sz="1400" dirty="0"/>
          </a:p>
          <a:p>
            <a:r>
              <a:rPr lang="en-US" sz="1400" b="1" dirty="0"/>
              <a:t>Technical information</a:t>
            </a:r>
            <a:endParaRPr lang="en-US" sz="1400" dirty="0"/>
          </a:p>
          <a:p>
            <a:pPr lvl="0"/>
            <a:r>
              <a:rPr lang="en-US" sz="1400" dirty="0"/>
              <a:t>delivery form liquid</a:t>
            </a:r>
          </a:p>
          <a:p>
            <a:pPr lvl="0"/>
            <a:r>
              <a:rPr lang="en-US" sz="1400" dirty="0"/>
              <a:t>appearance yellowish clear liquid</a:t>
            </a:r>
          </a:p>
          <a:p>
            <a:pPr lvl="0"/>
            <a:r>
              <a:rPr lang="en-US" sz="1400" dirty="0"/>
              <a:t>active matter content 100 %</a:t>
            </a:r>
          </a:p>
          <a:p>
            <a:pPr lvl="0"/>
            <a:r>
              <a:rPr lang="en-US" sz="1400" dirty="0"/>
              <a:t>viscosity at 25 °C approx. </a:t>
            </a:r>
            <a:r>
              <a:rPr lang="en-US" sz="1400" dirty="0" smtClean="0"/>
              <a:t>7 </a:t>
            </a:r>
            <a:r>
              <a:rPr lang="en-US" sz="1400" dirty="0"/>
              <a:t>- mPa s</a:t>
            </a:r>
          </a:p>
          <a:p>
            <a:pPr lvl="0"/>
            <a:r>
              <a:rPr lang="en-US" sz="1400" dirty="0" err="1"/>
              <a:t>methoxy</a:t>
            </a:r>
            <a:r>
              <a:rPr lang="en-US" sz="1400" dirty="0"/>
              <a:t> content approx. 37 </a:t>
            </a:r>
            <a:r>
              <a:rPr lang="en-US" sz="1400" dirty="0" err="1"/>
              <a:t>wt</a:t>
            </a:r>
            <a:r>
              <a:rPr lang="en-US" sz="1400" dirty="0"/>
              <a:t>-</a:t>
            </a:r>
            <a:r>
              <a:rPr lang="en-US" sz="1400" dirty="0" smtClean="0"/>
              <a:t>%</a:t>
            </a:r>
            <a:endParaRPr lang="en-US" sz="1400" dirty="0"/>
          </a:p>
          <a:p>
            <a:r>
              <a:rPr lang="en-US" sz="1400" b="1" dirty="0"/>
              <a:t>Application</a:t>
            </a:r>
            <a:endParaRPr lang="en-US" sz="1400" dirty="0"/>
          </a:p>
          <a:p>
            <a:pPr lvl="0"/>
            <a:r>
              <a:rPr lang="en-US" sz="1400" dirty="0"/>
              <a:t>high temperature application for industrial facilities, power plants, incinerating plants, ventilators, turbines, silencers, ovens, chimneys, oven inserts, barbeques, electric and gas heaters</a:t>
            </a:r>
          </a:p>
          <a:p>
            <a:pPr lvl="0"/>
            <a:r>
              <a:rPr lang="en-US" sz="1400" dirty="0"/>
              <a:t>anti-corrosion coatings (depending on formulation</a:t>
            </a:r>
            <a:r>
              <a:rPr lang="en-US" sz="1400" dirty="0" smtClean="0"/>
              <a:t>)</a:t>
            </a:r>
            <a:r>
              <a:rPr lang="en-US" sz="1400" b="1" dirty="0"/>
              <a:t> </a:t>
            </a:r>
            <a:endParaRPr lang="en-US" sz="1400" dirty="0"/>
          </a:p>
          <a:p>
            <a:r>
              <a:rPr lang="en-US" sz="1400" b="1" dirty="0"/>
              <a:t>Processing instructions</a:t>
            </a:r>
            <a:endParaRPr lang="en-US" sz="1400" dirty="0"/>
          </a:p>
          <a:p>
            <a:pPr lvl="0"/>
            <a:r>
              <a:rPr lang="en-US" sz="1400" dirty="0"/>
              <a:t>Use with metallic pigments and special formulations to obtain continuous heat-resistance of up to 600 °C.</a:t>
            </a:r>
          </a:p>
          <a:p>
            <a:pPr lvl="0"/>
            <a:r>
              <a:rPr lang="en-US" sz="1400" dirty="0"/>
              <a:t>For pre-treatment of the surface, sand-blasting is recommended.</a:t>
            </a:r>
          </a:p>
          <a:p>
            <a:pPr lvl="0"/>
            <a:r>
              <a:rPr lang="en-US" sz="1400" dirty="0"/>
              <a:t>Forced drying, e.g., in a convection oven, is only possible in presence of air humidity. The cross-linking proceeds via a hydrolysis/condensation reaction.</a:t>
            </a:r>
          </a:p>
          <a:p>
            <a:pPr lvl="0"/>
            <a:r>
              <a:rPr lang="en-US" sz="1400" dirty="0"/>
              <a:t>The addition of the catalyst </a:t>
            </a:r>
            <a:r>
              <a:rPr lang="en-US" sz="1400" dirty="0" smtClean="0"/>
              <a:t>KAT-82 </a:t>
            </a:r>
            <a:r>
              <a:rPr lang="en-US" sz="1400" dirty="0"/>
              <a:t>must be carried out just before </a:t>
            </a:r>
            <a:r>
              <a:rPr lang="en-US" sz="1400" dirty="0" smtClean="0"/>
              <a:t>the application </a:t>
            </a:r>
          </a:p>
          <a:p>
            <a:pPr lvl="0"/>
            <a:r>
              <a:rPr lang="en-US" sz="1400" dirty="0" smtClean="0"/>
              <a:t>Recommended </a:t>
            </a:r>
            <a:r>
              <a:rPr lang="en-US" sz="1400" dirty="0"/>
              <a:t>addition level of the catalyst </a:t>
            </a:r>
            <a:r>
              <a:rPr lang="en-US" sz="1400" dirty="0" smtClean="0"/>
              <a:t>3 </a:t>
            </a:r>
            <a:r>
              <a:rPr lang="en-US" sz="1400" dirty="0"/>
              <a:t>- </a:t>
            </a:r>
            <a:r>
              <a:rPr lang="en-US" sz="1400" dirty="0" smtClean="0"/>
              <a:t>5% </a:t>
            </a:r>
            <a:r>
              <a:rPr lang="en-US" sz="1400" dirty="0"/>
              <a:t>calculated on binder</a:t>
            </a:r>
          </a:p>
          <a:p>
            <a:pPr lvl="0"/>
            <a:r>
              <a:rPr lang="en-US" sz="1400" dirty="0"/>
              <a:t>The storage stability of the formulation must be checked.</a:t>
            </a:r>
          </a:p>
          <a:p>
            <a:pPr lvl="0"/>
            <a:r>
              <a:rPr lang="en-US" sz="1400" dirty="0"/>
              <a:t>Recommended dry film thickness: 25 +/- 5 </a:t>
            </a:r>
            <a:r>
              <a:rPr lang="en-US" sz="1400" dirty="0" err="1"/>
              <a:t>μm</a:t>
            </a:r>
            <a:endParaRPr lang="en-US" sz="1400" dirty="0"/>
          </a:p>
        </p:txBody>
      </p:sp>
      <p:sp>
        <p:nvSpPr>
          <p:cNvPr id="31748"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D727DB6C-36CA-48B7-9DCF-5C1ED9A1547D}" type="slidenum">
              <a:rPr lang="es-ES" altLang="en-US" sz="1400">
                <a:solidFill>
                  <a:schemeClr val="tx1"/>
                </a:solidFill>
                <a:latin typeface="Times New Roman" panose="02020603050405020304" pitchFamily="18" charset="0"/>
              </a:rPr>
              <a:pPr>
                <a:spcBef>
                  <a:spcPct val="0"/>
                </a:spcBef>
                <a:buClrTx/>
                <a:buFontTx/>
                <a:buNone/>
              </a:pPr>
              <a:t>13</a:t>
            </a:fld>
            <a:endParaRPr lang="es-ES" altLang="en-US" sz="1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9208505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2895600" y="173038"/>
            <a:ext cx="7086600" cy="969962"/>
          </a:xfrm>
        </p:spPr>
        <p:txBody>
          <a:bodyPr/>
          <a:lstStyle/>
          <a:p>
            <a:pPr algn="ctr" eaLnBrk="1" hangingPunct="1"/>
            <a:r>
              <a:rPr lang="en-US" altLang="en-US" b="1" smtClean="0">
                <a:latin typeface="Calibri" panose="020F0502020204030204" pitchFamily="34" charset="0"/>
              </a:rPr>
              <a:t>SH-120</a:t>
            </a:r>
            <a:br>
              <a:rPr lang="en-US" altLang="en-US" b="1" smtClean="0">
                <a:latin typeface="Calibri" panose="020F0502020204030204" pitchFamily="34" charset="0"/>
              </a:rPr>
            </a:br>
            <a:r>
              <a:rPr lang="en-US" altLang="en-US" sz="2000">
                <a:latin typeface="Calibri" panose="020F0502020204030204" pitchFamily="34" charset="0"/>
              </a:rPr>
              <a:t>AMINE TERMINATED SILICON CURING AGENT</a:t>
            </a:r>
          </a:p>
        </p:txBody>
      </p:sp>
      <p:sp>
        <p:nvSpPr>
          <p:cNvPr id="3" name="Content Placeholder 2"/>
          <p:cNvSpPr>
            <a:spLocks noGrp="1"/>
          </p:cNvSpPr>
          <p:nvPr>
            <p:ph sz="half" idx="1"/>
          </p:nvPr>
        </p:nvSpPr>
        <p:spPr>
          <a:xfrm>
            <a:off x="2209800" y="1152526"/>
            <a:ext cx="7772400" cy="5553075"/>
          </a:xfrm>
          <a:extLst/>
        </p:spPr>
        <p:txBody>
          <a:bodyPr rtlCol="0"/>
          <a:lstStyle/>
          <a:p>
            <a:pPr marL="0" indent="0">
              <a:buNone/>
              <a:defRPr/>
            </a:pPr>
            <a:r>
              <a:rPr lang="en-US" sz="1200" b="1" dirty="0">
                <a:latin typeface="Calibri" panose="020F0502020204030204" pitchFamily="34" charset="0"/>
                <a:cs typeface="Calibri" panose="020F0502020204030204" pitchFamily="34" charset="0"/>
              </a:rPr>
              <a:t>SH-120</a:t>
            </a:r>
            <a:r>
              <a:rPr lang="en-US" sz="1200" dirty="0">
                <a:latin typeface="Calibri" panose="020F0502020204030204" pitchFamily="34" charset="0"/>
                <a:cs typeface="Calibri" panose="020F0502020204030204" pitchFamily="34" charset="0"/>
              </a:rPr>
              <a:t> is a reactive amine terminated silicone curing agent used as a crosslinker to improve the physical properties and long-term performance of epoxy-siloxane paints and coatings.</a:t>
            </a:r>
          </a:p>
          <a:p>
            <a:pPr marL="0" indent="0">
              <a:buNone/>
              <a:defRPr/>
            </a:pPr>
            <a:endParaRPr lang="en-US" altLang="en-US" sz="1200" dirty="0">
              <a:latin typeface="Calibri" panose="020F0502020204030204" pitchFamily="34" charset="0"/>
              <a:cs typeface="Calibri" panose="020F0502020204030204" pitchFamily="34" charset="0"/>
            </a:endParaRPr>
          </a:p>
          <a:p>
            <a:pPr marL="0" indent="0">
              <a:buNone/>
              <a:defRPr/>
            </a:pPr>
            <a:endParaRPr lang="en-US" altLang="en-US" sz="1200" dirty="0">
              <a:latin typeface="Calibri" panose="020F0502020204030204" pitchFamily="34" charset="0"/>
              <a:cs typeface="Calibri" panose="020F0502020204030204" pitchFamily="34" charset="0"/>
            </a:endParaRPr>
          </a:p>
          <a:p>
            <a:pPr marL="0" indent="0">
              <a:buNone/>
              <a:defRPr/>
            </a:pPr>
            <a:endParaRPr lang="en-US" altLang="en-US" sz="1200" dirty="0">
              <a:latin typeface="Calibri" panose="020F0502020204030204" pitchFamily="34" charset="0"/>
              <a:cs typeface="Calibri" panose="020F0502020204030204" pitchFamily="34" charset="0"/>
            </a:endParaRPr>
          </a:p>
          <a:p>
            <a:pPr marL="0" indent="0">
              <a:buNone/>
              <a:defRPr/>
            </a:pPr>
            <a:endParaRPr lang="en-US" altLang="en-US" sz="1200" dirty="0">
              <a:latin typeface="Calibri" panose="020F0502020204030204" pitchFamily="34" charset="0"/>
              <a:cs typeface="Calibri" panose="020F0502020204030204" pitchFamily="34" charset="0"/>
            </a:endParaRPr>
          </a:p>
          <a:p>
            <a:pPr marL="0" indent="0">
              <a:buNone/>
              <a:defRPr/>
            </a:pPr>
            <a:endParaRPr lang="en-US" altLang="en-US" sz="1200" dirty="0">
              <a:latin typeface="Calibri" panose="020F0502020204030204" pitchFamily="34" charset="0"/>
              <a:cs typeface="Calibri" panose="020F0502020204030204" pitchFamily="34" charset="0"/>
            </a:endParaRPr>
          </a:p>
          <a:p>
            <a:pPr marL="0" indent="0">
              <a:buNone/>
              <a:defRPr/>
            </a:pPr>
            <a:endParaRPr lang="en-US" altLang="en-US" sz="1200" dirty="0">
              <a:latin typeface="Calibri" panose="020F0502020204030204" pitchFamily="34" charset="0"/>
              <a:cs typeface="Calibri" panose="020F0502020204030204" pitchFamily="34" charset="0"/>
            </a:endParaRPr>
          </a:p>
          <a:p>
            <a:pPr marL="0" indent="0">
              <a:buNone/>
              <a:defRPr/>
            </a:pPr>
            <a:endParaRPr lang="en-US" sz="1200" b="1" dirty="0">
              <a:latin typeface="Calibri" panose="020F0502020204030204" pitchFamily="34" charset="0"/>
              <a:cs typeface="Calibri" panose="020F0502020204030204" pitchFamily="34" charset="0"/>
            </a:endParaRPr>
          </a:p>
          <a:p>
            <a:pPr marL="0" indent="0">
              <a:buNone/>
              <a:defRPr/>
            </a:pPr>
            <a:endParaRPr lang="en-US" sz="1200" b="1" dirty="0" smtClean="0">
              <a:latin typeface="Calibri" panose="020F0502020204030204" pitchFamily="34" charset="0"/>
              <a:cs typeface="Calibri" panose="020F0502020204030204" pitchFamily="34" charset="0"/>
            </a:endParaRPr>
          </a:p>
          <a:p>
            <a:pPr marL="0" indent="0">
              <a:buNone/>
              <a:defRPr/>
            </a:pPr>
            <a:r>
              <a:rPr lang="en-US" sz="1200" b="1" dirty="0" smtClean="0">
                <a:latin typeface="Calibri" panose="020F0502020204030204" pitchFamily="34" charset="0"/>
                <a:cs typeface="Calibri" panose="020F0502020204030204" pitchFamily="34" charset="0"/>
              </a:rPr>
              <a:t>PERFORMANCE </a:t>
            </a:r>
            <a:r>
              <a:rPr lang="en-US" sz="1200" b="1" dirty="0">
                <a:latin typeface="Calibri" panose="020F0502020204030204" pitchFamily="34" charset="0"/>
                <a:cs typeface="Calibri" panose="020F0502020204030204" pitchFamily="34" charset="0"/>
              </a:rPr>
              <a:t>ADVANTAGES</a:t>
            </a:r>
            <a:endParaRPr lang="en-US" sz="1200" dirty="0">
              <a:latin typeface="Calibri" panose="020F0502020204030204" pitchFamily="34" charset="0"/>
              <a:cs typeface="Calibri" panose="020F0502020204030204" pitchFamily="34" charset="0"/>
            </a:endParaRPr>
          </a:p>
          <a:p>
            <a:pPr marL="0" indent="0">
              <a:buNone/>
              <a:defRPr/>
            </a:pPr>
            <a:endParaRPr lang="en-US" altLang="en-US" sz="1200" dirty="0">
              <a:latin typeface="Calibri" panose="020F0502020204030204" pitchFamily="34" charset="0"/>
              <a:cs typeface="Calibri" panose="020F0502020204030204" pitchFamily="34" charset="0"/>
            </a:endParaRPr>
          </a:p>
          <a:p>
            <a:pPr marL="0" indent="0">
              <a:buNone/>
              <a:defRPr/>
            </a:pPr>
            <a:endParaRPr lang="en-US" altLang="en-US" sz="1200" dirty="0">
              <a:latin typeface="Calibri" panose="020F0502020204030204" pitchFamily="34" charset="0"/>
              <a:cs typeface="Calibri" panose="020F0502020204030204" pitchFamily="34" charset="0"/>
            </a:endParaRPr>
          </a:p>
          <a:p>
            <a:pPr>
              <a:defRPr/>
            </a:pPr>
            <a:endParaRPr lang="en-US" sz="1200" b="1" dirty="0">
              <a:latin typeface="Calibri" panose="020F0502020204030204" pitchFamily="34" charset="0"/>
              <a:cs typeface="Calibri" panose="020F0502020204030204" pitchFamily="34" charset="0"/>
            </a:endParaRPr>
          </a:p>
          <a:p>
            <a:pPr marL="0" indent="0">
              <a:buNone/>
              <a:defRPr/>
            </a:pPr>
            <a:r>
              <a:rPr lang="en-US" sz="1200" b="1" dirty="0">
                <a:latin typeface="Calibri" panose="020F0502020204030204" pitchFamily="34" charset="0"/>
                <a:cs typeface="Calibri" panose="020F0502020204030204" pitchFamily="34" charset="0"/>
              </a:rPr>
              <a:t>SPECIAL FEATURES</a:t>
            </a:r>
            <a:endParaRPr lang="en-US" sz="1200" dirty="0">
              <a:latin typeface="Calibri" panose="020F0502020204030204" pitchFamily="34" charset="0"/>
              <a:cs typeface="Calibri" panose="020F0502020204030204" pitchFamily="34" charset="0"/>
            </a:endParaRPr>
          </a:p>
        </p:txBody>
      </p:sp>
      <p:sp>
        <p:nvSpPr>
          <p:cNvPr id="33796"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E178130E-1C36-43B2-BCF7-1FB1F07A4DBC}" type="slidenum">
              <a:rPr lang="es-ES" altLang="en-US" sz="1400">
                <a:solidFill>
                  <a:schemeClr val="tx1"/>
                </a:solidFill>
                <a:latin typeface="Times New Roman" panose="02020603050405020304" pitchFamily="18" charset="0"/>
              </a:rPr>
              <a:pPr>
                <a:spcBef>
                  <a:spcPct val="0"/>
                </a:spcBef>
                <a:buClrTx/>
                <a:buFontTx/>
                <a:buNone/>
              </a:pPr>
              <a:t>14</a:t>
            </a:fld>
            <a:endParaRPr lang="es-ES" altLang="en-US" sz="1400">
              <a:solidFill>
                <a:schemeClr val="tx1"/>
              </a:solidFill>
              <a:latin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389777064"/>
              </p:ext>
            </p:extLst>
          </p:nvPr>
        </p:nvGraphicFramePr>
        <p:xfrm>
          <a:off x="2258939" y="1649340"/>
          <a:ext cx="7593087" cy="2211464"/>
        </p:xfrm>
        <a:graphic>
          <a:graphicData uri="http://schemas.openxmlformats.org/drawingml/2006/table">
            <a:tbl>
              <a:tblPr/>
              <a:tblGrid>
                <a:gridCol w="3359337"/>
                <a:gridCol w="2181264"/>
                <a:gridCol w="2052486"/>
              </a:tblGrid>
              <a:tr h="276433">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rPr>
                        <a:t>Typical general characteristics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CC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smtClean="0">
                          <a:ln>
                            <a:noFill/>
                          </a:ln>
                          <a:solidFill>
                            <a:srgbClr val="FFFFFF"/>
                          </a:solidFill>
                          <a:effectLst/>
                          <a:latin typeface="Calibri" panose="020F0502020204030204" pitchFamily="34" charset="0"/>
                          <a:cs typeface="Calibri" panose="020F0502020204030204" pitchFamily="34" charset="0"/>
                        </a:rPr>
                        <a:t>Inspection Method</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CC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smtClean="0">
                          <a:ln>
                            <a:noFill/>
                          </a:ln>
                          <a:solidFill>
                            <a:srgbClr val="FFFFFF"/>
                          </a:solidFill>
                          <a:effectLst/>
                          <a:latin typeface="Calibri" panose="020F0502020204030204" pitchFamily="34" charset="0"/>
                          <a:cs typeface="Calibri" panose="020F0502020204030204" pitchFamily="34" charset="0"/>
                        </a:rPr>
                        <a:t>Value</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CCCC"/>
                    </a:solidFill>
                  </a:tcPr>
                </a:tc>
              </a:tr>
              <a:tr h="276433">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rPr>
                        <a:t>Boiling point / Boiling range at 1013 </a:t>
                      </a:r>
                      <a:r>
                        <a:rPr kumimoji="0" lang="en-US" altLang="en-US" sz="1200" b="1" i="0" u="none" strike="noStrike" cap="none" normalizeH="0" baseline="0" dirty="0" err="1" smtClean="0">
                          <a:ln>
                            <a:noFill/>
                          </a:ln>
                          <a:solidFill>
                            <a:srgbClr val="FFFFFF"/>
                          </a:solidFill>
                          <a:effectLst/>
                          <a:latin typeface="Calibri" panose="020F0502020204030204" pitchFamily="34" charset="0"/>
                          <a:cs typeface="Calibri" panose="020F0502020204030204" pitchFamily="34" charset="0"/>
                        </a:rPr>
                        <a:t>hPa</a:t>
                      </a:r>
                      <a:endParaRPr kumimoji="0" lang="en-US" altLang="en-US" sz="12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0"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smtClean="0">
                          <a:ln>
                            <a:noFill/>
                          </a:ln>
                          <a:solidFill>
                            <a:srgbClr val="FFFFFF"/>
                          </a:solidFill>
                          <a:effectLst/>
                          <a:latin typeface="Calibri" panose="020F0502020204030204" pitchFamily="34" charset="0"/>
                          <a:cs typeface="Calibri" panose="020F0502020204030204" pitchFamily="34" charset="0"/>
                        </a:rPr>
                        <a:t>217 °C</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r>
              <a:tr h="276433">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rPr>
                        <a:t>Flash point</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0"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ISO 2719</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rPr>
                        <a:t>93 °C</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r>
              <a:tr h="276433">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rPr>
                        <a:t>Density at 25 °C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0"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DIN 51757</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rPr>
                        <a:t>0,97 g/cm³</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r>
              <a:tr h="276433">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rPr>
                        <a:t>Viscosity, dynamic at 25 °C</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0"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DIN 51562</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rPr>
                        <a:t>approx. 8-15 </a:t>
                      </a:r>
                      <a:r>
                        <a:rPr kumimoji="0" lang="en-US" altLang="en-US" sz="1200" b="1" i="0" u="none" strike="noStrike" cap="none" normalizeH="0" baseline="0" dirty="0" err="1" smtClean="0">
                          <a:ln>
                            <a:noFill/>
                          </a:ln>
                          <a:solidFill>
                            <a:srgbClr val="FFFFFF"/>
                          </a:solidFill>
                          <a:effectLst/>
                          <a:latin typeface="Calibri" panose="020F0502020204030204" pitchFamily="34" charset="0"/>
                          <a:cs typeface="Calibri" panose="020F0502020204030204" pitchFamily="34" charset="0"/>
                        </a:rPr>
                        <a:t>mPa.s</a:t>
                      </a:r>
                      <a:endParaRPr kumimoji="0" lang="en-US" altLang="en-US" sz="12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r>
              <a:tr h="276433">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rPr>
                        <a:t>Refractive index (25°C)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0"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rPr>
                        <a:t>1,420</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r>
              <a:tr h="276433">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rPr>
                        <a:t>Purity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CC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0"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CC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rPr>
                        <a:t>97 %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CCCC"/>
                    </a:solidFill>
                  </a:tcPr>
                </a:tc>
              </a:tr>
              <a:tr h="276433">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rPr>
                        <a:t>A.H.E.W. (g/</a:t>
                      </a:r>
                      <a:r>
                        <a:rPr kumimoji="0" lang="en-US" altLang="en-US" sz="1200" b="1" i="0" u="none" strike="noStrike" cap="none" normalizeH="0" baseline="0" dirty="0" err="1" smtClean="0">
                          <a:ln>
                            <a:noFill/>
                          </a:ln>
                          <a:solidFill>
                            <a:srgbClr val="FFFFFF"/>
                          </a:solidFill>
                          <a:effectLst/>
                          <a:latin typeface="Calibri" panose="020F0502020204030204" pitchFamily="34" charset="0"/>
                          <a:cs typeface="Calibri" panose="020F0502020204030204" pitchFamily="34" charset="0"/>
                        </a:rPr>
                        <a:t>eg</a:t>
                      </a:r>
                      <a:r>
                        <a:rPr kumimoji="0" lang="en-US" altLang="en-US" sz="12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rPr>
                        <a:t>)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rPr>
                        <a:t>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rPr>
                        <a:t>120</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117518951"/>
              </p:ext>
            </p:extLst>
          </p:nvPr>
        </p:nvGraphicFramePr>
        <p:xfrm>
          <a:off x="2209801" y="4419601"/>
          <a:ext cx="7642225" cy="2011363"/>
        </p:xfrm>
        <a:graphic>
          <a:graphicData uri="http://schemas.openxmlformats.org/drawingml/2006/table">
            <a:tbl>
              <a:tblPr firstRow="1" bandRow="1">
                <a:tableStyleId>{5C22544A-7EE6-4342-B048-85BDC9FD1C3A}</a:tableStyleId>
              </a:tblPr>
              <a:tblGrid>
                <a:gridCol w="3763796"/>
                <a:gridCol w="3878429"/>
              </a:tblGrid>
              <a:tr h="2011363">
                <a:tc>
                  <a:txBody>
                    <a:bodyPr/>
                    <a:lstStyle/>
                    <a:p>
                      <a:r>
                        <a:rPr lang="en-US" sz="1200" b="0" dirty="0" smtClean="0">
                          <a:solidFill>
                            <a:schemeClr val="bg2"/>
                          </a:solidFill>
                          <a:latin typeface="Calibri" panose="020F0502020204030204" pitchFamily="34" charset="0"/>
                        </a:rPr>
                        <a:t>Fast film-drying and cure with liquid epoxy-siloxane polymer</a:t>
                      </a:r>
                    </a:p>
                    <a:p>
                      <a:pPr lvl="0"/>
                      <a:r>
                        <a:rPr lang="en-US" sz="1200" b="0" dirty="0" smtClean="0">
                          <a:solidFill>
                            <a:schemeClr val="bg2"/>
                          </a:solidFill>
                          <a:latin typeface="Calibri" panose="020F0502020204030204" pitchFamily="34" charset="0"/>
                        </a:rPr>
                        <a:t>Excellent anti-corrosive resistance</a:t>
                      </a:r>
                    </a:p>
                    <a:p>
                      <a:pPr lvl="0"/>
                      <a:r>
                        <a:rPr lang="en-US" sz="1200" b="0" dirty="0" smtClean="0">
                          <a:solidFill>
                            <a:schemeClr val="bg2"/>
                          </a:solidFill>
                          <a:latin typeface="Calibri" panose="020F0502020204030204" pitchFamily="34" charset="0"/>
                        </a:rPr>
                        <a:t>Excellent adhesion, toughness</a:t>
                      </a:r>
                    </a:p>
                    <a:p>
                      <a:pPr lvl="0"/>
                      <a:r>
                        <a:rPr lang="en-US" sz="1200" b="0" dirty="0" smtClean="0">
                          <a:solidFill>
                            <a:schemeClr val="bg2"/>
                          </a:solidFill>
                          <a:latin typeface="Calibri" panose="020F0502020204030204" pitchFamily="34" charset="0"/>
                        </a:rPr>
                        <a:t>Excellent water and chemical resistance</a:t>
                      </a:r>
                    </a:p>
                    <a:p>
                      <a:pPr lvl="0"/>
                      <a:r>
                        <a:rPr lang="en-US" sz="1200" b="0" dirty="0" smtClean="0">
                          <a:solidFill>
                            <a:schemeClr val="bg2"/>
                          </a:solidFill>
                          <a:latin typeface="Calibri" panose="020F0502020204030204" pitchFamily="34" charset="0"/>
                        </a:rPr>
                        <a:t>Low temperature cure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bg2"/>
                          </a:solidFill>
                          <a:latin typeface="Calibri" panose="020F0502020204030204" pitchFamily="34" charset="0"/>
                        </a:rPr>
                        <a:t>Reduces the water absorption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bg2"/>
                          </a:solidFill>
                          <a:latin typeface="Calibri" panose="020F0502020204030204" pitchFamily="34" charset="0"/>
                        </a:rPr>
                        <a:t>Improves initial flexibility, thermal resistance.</a:t>
                      </a:r>
                    </a:p>
                    <a:p>
                      <a:endParaRPr lang="en-US" sz="1200" b="0" dirty="0">
                        <a:solidFill>
                          <a:schemeClr val="bg2"/>
                        </a:solidFill>
                        <a:latin typeface="Calibri" panose="020F0502020204030204" pitchFamily="34" charset="0"/>
                      </a:endParaRPr>
                    </a:p>
                  </a:txBody>
                  <a:tcPr marL="91438" marR="91438" marT="45644" marB="45644">
                    <a:solidFill>
                      <a:srgbClr val="0070C0"/>
                    </a:solidFill>
                  </a:tcPr>
                </a:tc>
                <a:tc>
                  <a:txBody>
                    <a:bodyPr/>
                    <a:lstStyle/>
                    <a:p>
                      <a:pPr lvl="0"/>
                      <a:r>
                        <a:rPr lang="en-US" sz="1200" b="0" dirty="0" smtClean="0">
                          <a:solidFill>
                            <a:schemeClr val="bg2"/>
                          </a:solidFill>
                          <a:latin typeface="Calibri" panose="020F0502020204030204" pitchFamily="34" charset="0"/>
                        </a:rPr>
                        <a:t>Excellent compatibility with epoxy-siloxane resins </a:t>
                      </a:r>
                    </a:p>
                    <a:p>
                      <a:pPr lvl="0"/>
                      <a:r>
                        <a:rPr lang="en-US" sz="1200" b="0" dirty="0" smtClean="0">
                          <a:solidFill>
                            <a:schemeClr val="bg2"/>
                          </a:solidFill>
                          <a:latin typeface="Calibri" panose="020F0502020204030204" pitchFamily="34" charset="0"/>
                        </a:rPr>
                        <a:t>extraordinary weathering resistance</a:t>
                      </a:r>
                    </a:p>
                    <a:p>
                      <a:pPr lvl="0"/>
                      <a:r>
                        <a:rPr lang="en-US" sz="1200" b="0" dirty="0" smtClean="0">
                          <a:solidFill>
                            <a:schemeClr val="bg2"/>
                          </a:solidFill>
                          <a:latin typeface="Calibri" panose="020F0502020204030204" pitchFamily="34" charset="0"/>
                        </a:rPr>
                        <a:t>outstanding gloss retention and low yellowing</a:t>
                      </a:r>
                    </a:p>
                    <a:p>
                      <a:pPr lvl="0"/>
                      <a:r>
                        <a:rPr lang="en-US" sz="1200" b="0" dirty="0" smtClean="0">
                          <a:solidFill>
                            <a:schemeClr val="bg2"/>
                          </a:solidFill>
                          <a:latin typeface="Calibri" panose="020F0502020204030204" pitchFamily="34" charset="0"/>
                        </a:rPr>
                        <a:t>isocyanate-free ambient temperature crosslinking</a:t>
                      </a:r>
                    </a:p>
                    <a:p>
                      <a:pPr lvl="0"/>
                      <a:r>
                        <a:rPr lang="en-US" sz="1200" b="0" dirty="0" smtClean="0">
                          <a:solidFill>
                            <a:schemeClr val="bg2"/>
                          </a:solidFill>
                          <a:latin typeface="Calibri" panose="020F0502020204030204" pitchFamily="34" charset="0"/>
                        </a:rPr>
                        <a:t>suitable for very high-solids coatings</a:t>
                      </a:r>
                    </a:p>
                    <a:p>
                      <a:pPr lvl="0"/>
                      <a:r>
                        <a:rPr lang="en-US" sz="1200" b="0" dirty="0" smtClean="0">
                          <a:solidFill>
                            <a:schemeClr val="bg2"/>
                          </a:solidFill>
                          <a:latin typeface="Calibri" panose="020F0502020204030204" pitchFamily="34" charset="0"/>
                        </a:rPr>
                        <a:t>easy-to-clean/anti-</a:t>
                      </a:r>
                      <a:r>
                        <a:rPr lang="en-US" sz="1200" b="0" dirty="0" err="1" smtClean="0">
                          <a:solidFill>
                            <a:schemeClr val="bg2"/>
                          </a:solidFill>
                          <a:latin typeface="Calibri" panose="020F0502020204030204" pitchFamily="34" charset="0"/>
                        </a:rPr>
                        <a:t>grafitti</a:t>
                      </a:r>
                      <a:r>
                        <a:rPr lang="en-US" sz="1200" b="0" dirty="0" smtClean="0">
                          <a:solidFill>
                            <a:schemeClr val="bg2"/>
                          </a:solidFill>
                          <a:latin typeface="Calibri" panose="020F0502020204030204" pitchFamily="34" charset="0"/>
                        </a:rPr>
                        <a:t> effect</a:t>
                      </a:r>
                    </a:p>
                    <a:p>
                      <a:pPr lvl="0"/>
                      <a:r>
                        <a:rPr lang="en-US" sz="1200" b="0" dirty="0" smtClean="0">
                          <a:solidFill>
                            <a:schemeClr val="bg2"/>
                          </a:solidFill>
                          <a:latin typeface="Calibri" panose="020F0502020204030204" pitchFamily="34" charset="0"/>
                        </a:rPr>
                        <a:t>free of </a:t>
                      </a:r>
                      <a:r>
                        <a:rPr lang="en-US" sz="1200" b="0" dirty="0" err="1" smtClean="0">
                          <a:solidFill>
                            <a:schemeClr val="bg2"/>
                          </a:solidFill>
                          <a:latin typeface="Calibri" panose="020F0502020204030204" pitchFamily="34" charset="0"/>
                        </a:rPr>
                        <a:t>benzylalcohol</a:t>
                      </a:r>
                      <a:r>
                        <a:rPr lang="en-US" sz="1200" b="0" dirty="0" smtClean="0">
                          <a:solidFill>
                            <a:schemeClr val="bg2"/>
                          </a:solidFill>
                          <a:latin typeface="Calibri" panose="020F0502020204030204" pitchFamily="34" charset="0"/>
                        </a:rPr>
                        <a:t>/</a:t>
                      </a:r>
                      <a:r>
                        <a:rPr lang="en-US" sz="1200" b="0" dirty="0" err="1" smtClean="0">
                          <a:solidFill>
                            <a:schemeClr val="bg2"/>
                          </a:solidFill>
                          <a:latin typeface="Calibri" panose="020F0502020204030204" pitchFamily="34" charset="0"/>
                        </a:rPr>
                        <a:t>alkylphenols</a:t>
                      </a:r>
                      <a:endParaRPr lang="en-US" sz="1200" b="0" dirty="0" smtClean="0">
                        <a:solidFill>
                          <a:schemeClr val="bg2"/>
                        </a:solidFill>
                        <a:latin typeface="Calibri" panose="020F0502020204030204" pitchFamily="34" charset="0"/>
                      </a:endParaRPr>
                    </a:p>
                    <a:p>
                      <a:endParaRPr lang="en-US" sz="1200" b="0" dirty="0">
                        <a:solidFill>
                          <a:schemeClr val="bg2"/>
                        </a:solidFill>
                        <a:latin typeface="Calibri" panose="020F0502020204030204" pitchFamily="34" charset="0"/>
                      </a:endParaRPr>
                    </a:p>
                  </a:txBody>
                  <a:tcPr marL="91438" marR="91438" marT="45644" marB="45644">
                    <a:solidFill>
                      <a:srgbClr val="0070C0"/>
                    </a:solidFill>
                  </a:tcPr>
                </a:tc>
              </a:tr>
            </a:tbl>
          </a:graphicData>
        </a:graphic>
      </p:graphicFrame>
    </p:spTree>
    <p:extLst>
      <p:ext uri="{BB962C8B-B14F-4D97-AF65-F5344CB8AC3E}">
        <p14:creationId xmlns:p14="http://schemas.microsoft.com/office/powerpoint/2010/main" val="9044152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2895600" y="173038"/>
            <a:ext cx="7086600" cy="969962"/>
          </a:xfrm>
        </p:spPr>
        <p:txBody>
          <a:bodyPr/>
          <a:lstStyle/>
          <a:p>
            <a:pPr algn="ctr" eaLnBrk="1" hangingPunct="1"/>
            <a:r>
              <a:rPr lang="en-US" altLang="en-US" b="1" dirty="0" smtClean="0">
                <a:latin typeface="Calibri" panose="020F0502020204030204" pitchFamily="34" charset="0"/>
              </a:rPr>
              <a:t>SH-122</a:t>
            </a:r>
            <a:br>
              <a:rPr lang="en-US" altLang="en-US" b="1" dirty="0" smtClean="0">
                <a:latin typeface="Calibri" panose="020F0502020204030204" pitchFamily="34" charset="0"/>
              </a:rPr>
            </a:br>
            <a:r>
              <a:rPr lang="en-US" altLang="en-US" sz="2000" dirty="0">
                <a:latin typeface="Calibri" panose="020F0502020204030204" pitchFamily="34" charset="0"/>
              </a:rPr>
              <a:t>AMINE TERMINATED SILICON CURING AGENT</a:t>
            </a:r>
          </a:p>
        </p:txBody>
      </p:sp>
      <p:sp>
        <p:nvSpPr>
          <p:cNvPr id="3" name="Content Placeholder 2"/>
          <p:cNvSpPr>
            <a:spLocks noGrp="1"/>
          </p:cNvSpPr>
          <p:nvPr>
            <p:ph sz="half" idx="1"/>
          </p:nvPr>
        </p:nvSpPr>
        <p:spPr>
          <a:xfrm>
            <a:off x="2209800" y="1152526"/>
            <a:ext cx="7772400" cy="5553075"/>
          </a:xfrm>
          <a:extLst/>
        </p:spPr>
        <p:txBody>
          <a:bodyPr rtlCol="0"/>
          <a:lstStyle/>
          <a:p>
            <a:pPr marL="0" indent="0">
              <a:buNone/>
              <a:defRPr/>
            </a:pPr>
            <a:r>
              <a:rPr lang="en-US" sz="1200" b="1" dirty="0">
                <a:latin typeface="Calibri" panose="020F0502020204030204" pitchFamily="34" charset="0"/>
                <a:cs typeface="Calibri" panose="020F0502020204030204" pitchFamily="34" charset="0"/>
              </a:rPr>
              <a:t>SH-120</a:t>
            </a:r>
            <a:r>
              <a:rPr lang="en-US" sz="1200" dirty="0">
                <a:latin typeface="Calibri" panose="020F0502020204030204" pitchFamily="34" charset="0"/>
                <a:cs typeface="Calibri" panose="020F0502020204030204" pitchFamily="34" charset="0"/>
              </a:rPr>
              <a:t> is a reactive amine terminated silicone curing agent used as a crosslinker to improve the physical properties and long-term performance of epoxy-siloxane paints and coatings.</a:t>
            </a:r>
          </a:p>
          <a:p>
            <a:pPr marL="0" indent="0">
              <a:buNone/>
              <a:defRPr/>
            </a:pPr>
            <a:endParaRPr lang="en-US" altLang="en-US" sz="1200" dirty="0">
              <a:latin typeface="Calibri" panose="020F0502020204030204" pitchFamily="34" charset="0"/>
              <a:cs typeface="Calibri" panose="020F0502020204030204" pitchFamily="34" charset="0"/>
            </a:endParaRPr>
          </a:p>
          <a:p>
            <a:pPr marL="0" indent="0">
              <a:buNone/>
              <a:defRPr/>
            </a:pPr>
            <a:endParaRPr lang="en-US" altLang="en-US" sz="1200" dirty="0">
              <a:latin typeface="Calibri" panose="020F0502020204030204" pitchFamily="34" charset="0"/>
              <a:cs typeface="Calibri" panose="020F0502020204030204" pitchFamily="34" charset="0"/>
            </a:endParaRPr>
          </a:p>
          <a:p>
            <a:pPr marL="0" indent="0">
              <a:buNone/>
              <a:defRPr/>
            </a:pPr>
            <a:endParaRPr lang="en-US" altLang="en-US" sz="1200" dirty="0">
              <a:latin typeface="Calibri" panose="020F0502020204030204" pitchFamily="34" charset="0"/>
              <a:cs typeface="Calibri" panose="020F0502020204030204" pitchFamily="34" charset="0"/>
            </a:endParaRPr>
          </a:p>
          <a:p>
            <a:pPr marL="0" indent="0">
              <a:buNone/>
              <a:defRPr/>
            </a:pPr>
            <a:endParaRPr lang="en-US" altLang="en-US" sz="1200" dirty="0">
              <a:latin typeface="Calibri" panose="020F0502020204030204" pitchFamily="34" charset="0"/>
              <a:cs typeface="Calibri" panose="020F0502020204030204" pitchFamily="34" charset="0"/>
            </a:endParaRPr>
          </a:p>
          <a:p>
            <a:pPr marL="0" indent="0">
              <a:buNone/>
              <a:defRPr/>
            </a:pPr>
            <a:endParaRPr lang="en-US" altLang="en-US" sz="1200" dirty="0">
              <a:latin typeface="Calibri" panose="020F0502020204030204" pitchFamily="34" charset="0"/>
              <a:cs typeface="Calibri" panose="020F0502020204030204" pitchFamily="34" charset="0"/>
            </a:endParaRPr>
          </a:p>
          <a:p>
            <a:pPr marL="0" indent="0">
              <a:buNone/>
              <a:defRPr/>
            </a:pPr>
            <a:endParaRPr lang="en-US" altLang="en-US" sz="1200" dirty="0">
              <a:latin typeface="Calibri" panose="020F0502020204030204" pitchFamily="34" charset="0"/>
              <a:cs typeface="Calibri" panose="020F0502020204030204" pitchFamily="34" charset="0"/>
            </a:endParaRPr>
          </a:p>
          <a:p>
            <a:pPr marL="0" indent="0">
              <a:buNone/>
              <a:defRPr/>
            </a:pPr>
            <a:endParaRPr lang="en-US" sz="1200" b="1" dirty="0">
              <a:latin typeface="Calibri" panose="020F0502020204030204" pitchFamily="34" charset="0"/>
              <a:cs typeface="Calibri" panose="020F0502020204030204" pitchFamily="34" charset="0"/>
            </a:endParaRPr>
          </a:p>
          <a:p>
            <a:pPr marL="0" indent="0">
              <a:buNone/>
              <a:defRPr/>
            </a:pPr>
            <a:endParaRPr lang="en-US" sz="1200" b="1" dirty="0" smtClean="0">
              <a:latin typeface="Calibri" panose="020F0502020204030204" pitchFamily="34" charset="0"/>
              <a:cs typeface="Calibri" panose="020F0502020204030204" pitchFamily="34" charset="0"/>
            </a:endParaRPr>
          </a:p>
          <a:p>
            <a:pPr marL="0" indent="0">
              <a:buNone/>
              <a:defRPr/>
            </a:pPr>
            <a:r>
              <a:rPr lang="en-US" sz="1200" b="1" dirty="0" smtClean="0">
                <a:latin typeface="Calibri" panose="020F0502020204030204" pitchFamily="34" charset="0"/>
                <a:cs typeface="Calibri" panose="020F0502020204030204" pitchFamily="34" charset="0"/>
              </a:rPr>
              <a:t>PERFORMANCE </a:t>
            </a:r>
            <a:r>
              <a:rPr lang="en-US" sz="1200" b="1" dirty="0">
                <a:latin typeface="Calibri" panose="020F0502020204030204" pitchFamily="34" charset="0"/>
                <a:cs typeface="Calibri" panose="020F0502020204030204" pitchFamily="34" charset="0"/>
              </a:rPr>
              <a:t>ADVANTAGES</a:t>
            </a:r>
            <a:endParaRPr lang="en-US" sz="1200" dirty="0">
              <a:latin typeface="Calibri" panose="020F0502020204030204" pitchFamily="34" charset="0"/>
              <a:cs typeface="Calibri" panose="020F0502020204030204" pitchFamily="34" charset="0"/>
            </a:endParaRPr>
          </a:p>
          <a:p>
            <a:pPr marL="0" indent="0">
              <a:buNone/>
              <a:defRPr/>
            </a:pPr>
            <a:endParaRPr lang="en-US" altLang="en-US" sz="1200" dirty="0">
              <a:latin typeface="Calibri" panose="020F0502020204030204" pitchFamily="34" charset="0"/>
              <a:cs typeface="Calibri" panose="020F0502020204030204" pitchFamily="34" charset="0"/>
            </a:endParaRPr>
          </a:p>
          <a:p>
            <a:pPr marL="0" indent="0">
              <a:buNone/>
              <a:defRPr/>
            </a:pPr>
            <a:endParaRPr lang="en-US" altLang="en-US" sz="1200" dirty="0">
              <a:latin typeface="Calibri" panose="020F0502020204030204" pitchFamily="34" charset="0"/>
              <a:cs typeface="Calibri" panose="020F0502020204030204" pitchFamily="34" charset="0"/>
            </a:endParaRPr>
          </a:p>
          <a:p>
            <a:pPr>
              <a:defRPr/>
            </a:pPr>
            <a:endParaRPr lang="en-US" sz="1200" b="1" dirty="0">
              <a:latin typeface="Calibri" panose="020F0502020204030204" pitchFamily="34" charset="0"/>
              <a:cs typeface="Calibri" panose="020F0502020204030204" pitchFamily="34" charset="0"/>
            </a:endParaRPr>
          </a:p>
          <a:p>
            <a:pPr marL="0" indent="0">
              <a:buNone/>
              <a:defRPr/>
            </a:pPr>
            <a:r>
              <a:rPr lang="en-US" sz="1200" b="1" dirty="0">
                <a:latin typeface="Calibri" panose="020F0502020204030204" pitchFamily="34" charset="0"/>
                <a:cs typeface="Calibri" panose="020F0502020204030204" pitchFamily="34" charset="0"/>
              </a:rPr>
              <a:t>SPECIAL FEATURES</a:t>
            </a:r>
            <a:endParaRPr lang="en-US" sz="1200" dirty="0">
              <a:latin typeface="Calibri" panose="020F0502020204030204" pitchFamily="34" charset="0"/>
              <a:cs typeface="Calibri" panose="020F0502020204030204" pitchFamily="34" charset="0"/>
            </a:endParaRPr>
          </a:p>
        </p:txBody>
      </p:sp>
      <p:sp>
        <p:nvSpPr>
          <p:cNvPr id="33796"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E178130E-1C36-43B2-BCF7-1FB1F07A4DBC}" type="slidenum">
              <a:rPr lang="es-ES" altLang="en-US" sz="1400">
                <a:solidFill>
                  <a:schemeClr val="tx1"/>
                </a:solidFill>
                <a:latin typeface="Times New Roman" panose="02020603050405020304" pitchFamily="18" charset="0"/>
              </a:rPr>
              <a:pPr>
                <a:spcBef>
                  <a:spcPct val="0"/>
                </a:spcBef>
                <a:buClrTx/>
                <a:buFontTx/>
                <a:buNone/>
              </a:pPr>
              <a:t>15</a:t>
            </a:fld>
            <a:endParaRPr lang="es-ES" altLang="en-US" sz="1400">
              <a:solidFill>
                <a:schemeClr val="tx1"/>
              </a:solidFill>
              <a:latin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074391141"/>
              </p:ext>
            </p:extLst>
          </p:nvPr>
        </p:nvGraphicFramePr>
        <p:xfrm>
          <a:off x="2258939" y="1649340"/>
          <a:ext cx="7593087" cy="2211464"/>
        </p:xfrm>
        <a:graphic>
          <a:graphicData uri="http://schemas.openxmlformats.org/drawingml/2006/table">
            <a:tbl>
              <a:tblPr/>
              <a:tblGrid>
                <a:gridCol w="3359337"/>
                <a:gridCol w="2181264"/>
                <a:gridCol w="2052486"/>
              </a:tblGrid>
              <a:tr h="276433">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rPr>
                        <a:t>Typical general characteristics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CC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smtClean="0">
                          <a:ln>
                            <a:noFill/>
                          </a:ln>
                          <a:solidFill>
                            <a:srgbClr val="FFFFFF"/>
                          </a:solidFill>
                          <a:effectLst/>
                          <a:latin typeface="Calibri" panose="020F0502020204030204" pitchFamily="34" charset="0"/>
                          <a:cs typeface="Calibri" panose="020F0502020204030204" pitchFamily="34" charset="0"/>
                        </a:rPr>
                        <a:t>Inspection Method</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CC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smtClean="0">
                          <a:ln>
                            <a:noFill/>
                          </a:ln>
                          <a:solidFill>
                            <a:srgbClr val="FFFFFF"/>
                          </a:solidFill>
                          <a:effectLst/>
                          <a:latin typeface="Calibri" panose="020F0502020204030204" pitchFamily="34" charset="0"/>
                          <a:cs typeface="Calibri" panose="020F0502020204030204" pitchFamily="34" charset="0"/>
                        </a:rPr>
                        <a:t>Value</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CCCC"/>
                    </a:solidFill>
                  </a:tcPr>
                </a:tc>
              </a:tr>
              <a:tr h="276433">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rPr>
                        <a:t>Boiling point / Boiling range at 1013 </a:t>
                      </a:r>
                      <a:r>
                        <a:rPr kumimoji="0" lang="en-US" altLang="en-US" sz="1200" b="1" i="0" u="none" strike="noStrike" cap="none" normalizeH="0" baseline="0" dirty="0" err="1" smtClean="0">
                          <a:ln>
                            <a:noFill/>
                          </a:ln>
                          <a:solidFill>
                            <a:srgbClr val="FFFFFF"/>
                          </a:solidFill>
                          <a:effectLst/>
                          <a:latin typeface="Calibri" panose="020F0502020204030204" pitchFamily="34" charset="0"/>
                          <a:cs typeface="Calibri" panose="020F0502020204030204" pitchFamily="34" charset="0"/>
                        </a:rPr>
                        <a:t>hPa</a:t>
                      </a:r>
                      <a:endParaRPr kumimoji="0" lang="en-US" altLang="en-US" sz="12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0"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smtClean="0">
                          <a:ln>
                            <a:noFill/>
                          </a:ln>
                          <a:solidFill>
                            <a:srgbClr val="FFFFFF"/>
                          </a:solidFill>
                          <a:effectLst/>
                          <a:latin typeface="Calibri" panose="020F0502020204030204" pitchFamily="34" charset="0"/>
                          <a:cs typeface="Calibri" panose="020F0502020204030204" pitchFamily="34" charset="0"/>
                        </a:rPr>
                        <a:t>217 °C</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r>
              <a:tr h="276433">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rPr>
                        <a:t>Flash point</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0"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ISO 2719</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rPr>
                        <a:t>93 °C</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r>
              <a:tr h="276433">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rPr>
                        <a:t>Density at 25 °C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0"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DIN 51757</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rPr>
                        <a:t>0,98 g/cm³</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r>
              <a:tr h="276433">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rPr>
                        <a:t>Viscosity, dynamic at 25 °C</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0"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DIN 51562</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rPr>
                        <a:t>approx. 8-15 </a:t>
                      </a:r>
                      <a:r>
                        <a:rPr kumimoji="0" lang="en-US" altLang="en-US" sz="1200" b="1" i="0" u="none" strike="noStrike" cap="none" normalizeH="0" baseline="0" dirty="0" err="1" smtClean="0">
                          <a:ln>
                            <a:noFill/>
                          </a:ln>
                          <a:solidFill>
                            <a:srgbClr val="FFFFFF"/>
                          </a:solidFill>
                          <a:effectLst/>
                          <a:latin typeface="Calibri" panose="020F0502020204030204" pitchFamily="34" charset="0"/>
                          <a:cs typeface="Calibri" panose="020F0502020204030204" pitchFamily="34" charset="0"/>
                        </a:rPr>
                        <a:t>mPa.s</a:t>
                      </a:r>
                      <a:endParaRPr kumimoji="0" lang="en-US" altLang="en-US" sz="12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r>
              <a:tr h="276433">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rPr>
                        <a:t>Refractive index (25°C)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0"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rPr>
                        <a:t>1,420</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r>
              <a:tr h="276433">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rPr>
                        <a:t>Purity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CC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0"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CC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rPr>
                        <a:t>97 %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CCCC"/>
                    </a:solidFill>
                  </a:tcPr>
                </a:tc>
              </a:tr>
              <a:tr h="276433">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rPr>
                        <a:t>A.H.E.W. (g/</a:t>
                      </a:r>
                      <a:r>
                        <a:rPr kumimoji="0" lang="en-US" altLang="en-US" sz="1200" b="1" i="0" u="none" strike="noStrike" cap="none" normalizeH="0" baseline="0" dirty="0" err="1" smtClean="0">
                          <a:ln>
                            <a:noFill/>
                          </a:ln>
                          <a:solidFill>
                            <a:srgbClr val="FFFFFF"/>
                          </a:solidFill>
                          <a:effectLst/>
                          <a:latin typeface="Calibri" panose="020F0502020204030204" pitchFamily="34" charset="0"/>
                          <a:cs typeface="Calibri" panose="020F0502020204030204" pitchFamily="34" charset="0"/>
                        </a:rPr>
                        <a:t>eg</a:t>
                      </a:r>
                      <a:r>
                        <a:rPr kumimoji="0" lang="en-US" altLang="en-US" sz="12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rPr>
                        <a:t>)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rPr>
                        <a:t>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rPr>
                        <a:t>122</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r>
            </a:tbl>
          </a:graphicData>
        </a:graphic>
      </p:graphicFrame>
      <p:graphicFrame>
        <p:nvGraphicFramePr>
          <p:cNvPr id="4" name="Table 3"/>
          <p:cNvGraphicFramePr>
            <a:graphicFrameLocks noGrp="1"/>
          </p:cNvGraphicFramePr>
          <p:nvPr>
            <p:extLst/>
          </p:nvPr>
        </p:nvGraphicFramePr>
        <p:xfrm>
          <a:off x="2209801" y="4419601"/>
          <a:ext cx="7642225" cy="2011363"/>
        </p:xfrm>
        <a:graphic>
          <a:graphicData uri="http://schemas.openxmlformats.org/drawingml/2006/table">
            <a:tbl>
              <a:tblPr firstRow="1" bandRow="1">
                <a:tableStyleId>{5C22544A-7EE6-4342-B048-85BDC9FD1C3A}</a:tableStyleId>
              </a:tblPr>
              <a:tblGrid>
                <a:gridCol w="3763796"/>
                <a:gridCol w="3878429"/>
              </a:tblGrid>
              <a:tr h="2011363">
                <a:tc>
                  <a:txBody>
                    <a:bodyPr/>
                    <a:lstStyle/>
                    <a:p>
                      <a:r>
                        <a:rPr lang="en-US" sz="1200" b="0" dirty="0" smtClean="0">
                          <a:solidFill>
                            <a:schemeClr val="bg2"/>
                          </a:solidFill>
                          <a:latin typeface="Calibri" panose="020F0502020204030204" pitchFamily="34" charset="0"/>
                        </a:rPr>
                        <a:t>Fast film-drying and cure with liquid epoxy-siloxane polymer</a:t>
                      </a:r>
                    </a:p>
                    <a:p>
                      <a:pPr lvl="0"/>
                      <a:r>
                        <a:rPr lang="en-US" sz="1200" b="0" dirty="0" smtClean="0">
                          <a:solidFill>
                            <a:schemeClr val="bg2"/>
                          </a:solidFill>
                          <a:latin typeface="Calibri" panose="020F0502020204030204" pitchFamily="34" charset="0"/>
                        </a:rPr>
                        <a:t>Excellent anti-corrosive resistance</a:t>
                      </a:r>
                    </a:p>
                    <a:p>
                      <a:pPr lvl="0"/>
                      <a:r>
                        <a:rPr lang="en-US" sz="1200" b="0" dirty="0" smtClean="0">
                          <a:solidFill>
                            <a:schemeClr val="bg2"/>
                          </a:solidFill>
                          <a:latin typeface="Calibri" panose="020F0502020204030204" pitchFamily="34" charset="0"/>
                        </a:rPr>
                        <a:t>Excellent adhesion, toughness</a:t>
                      </a:r>
                    </a:p>
                    <a:p>
                      <a:pPr lvl="0"/>
                      <a:r>
                        <a:rPr lang="en-US" sz="1200" b="0" dirty="0" smtClean="0">
                          <a:solidFill>
                            <a:schemeClr val="bg2"/>
                          </a:solidFill>
                          <a:latin typeface="Calibri" panose="020F0502020204030204" pitchFamily="34" charset="0"/>
                        </a:rPr>
                        <a:t>Excellent water and chemical resistance</a:t>
                      </a:r>
                    </a:p>
                    <a:p>
                      <a:pPr lvl="0"/>
                      <a:r>
                        <a:rPr lang="en-US" sz="1200" b="0" dirty="0" smtClean="0">
                          <a:solidFill>
                            <a:schemeClr val="bg2"/>
                          </a:solidFill>
                          <a:latin typeface="Calibri" panose="020F0502020204030204" pitchFamily="34" charset="0"/>
                        </a:rPr>
                        <a:t>Low temperature cure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bg2"/>
                          </a:solidFill>
                          <a:latin typeface="Calibri" panose="020F0502020204030204" pitchFamily="34" charset="0"/>
                        </a:rPr>
                        <a:t>Reduces the water absorption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bg2"/>
                          </a:solidFill>
                          <a:latin typeface="Calibri" panose="020F0502020204030204" pitchFamily="34" charset="0"/>
                        </a:rPr>
                        <a:t>Improves initial flexibility, thermal resistance.</a:t>
                      </a:r>
                    </a:p>
                    <a:p>
                      <a:endParaRPr lang="en-US" sz="1200" b="0" dirty="0">
                        <a:solidFill>
                          <a:schemeClr val="bg2"/>
                        </a:solidFill>
                        <a:latin typeface="Calibri" panose="020F0502020204030204" pitchFamily="34" charset="0"/>
                      </a:endParaRPr>
                    </a:p>
                  </a:txBody>
                  <a:tcPr marL="91438" marR="91438" marT="45644" marB="45644">
                    <a:solidFill>
                      <a:srgbClr val="0070C0"/>
                    </a:solidFill>
                  </a:tcPr>
                </a:tc>
                <a:tc>
                  <a:txBody>
                    <a:bodyPr/>
                    <a:lstStyle/>
                    <a:p>
                      <a:pPr lvl="0"/>
                      <a:r>
                        <a:rPr lang="en-US" sz="1200" b="0" dirty="0" smtClean="0">
                          <a:solidFill>
                            <a:schemeClr val="bg2"/>
                          </a:solidFill>
                          <a:latin typeface="Calibri" panose="020F0502020204030204" pitchFamily="34" charset="0"/>
                        </a:rPr>
                        <a:t>Excellent compatibility with epoxy-siloxane resins </a:t>
                      </a:r>
                    </a:p>
                    <a:p>
                      <a:pPr lvl="0"/>
                      <a:r>
                        <a:rPr lang="en-US" sz="1200" b="0" dirty="0" smtClean="0">
                          <a:solidFill>
                            <a:schemeClr val="bg2"/>
                          </a:solidFill>
                          <a:latin typeface="Calibri" panose="020F0502020204030204" pitchFamily="34" charset="0"/>
                        </a:rPr>
                        <a:t>extraordinary weathering resistance</a:t>
                      </a:r>
                    </a:p>
                    <a:p>
                      <a:pPr lvl="0"/>
                      <a:r>
                        <a:rPr lang="en-US" sz="1200" b="0" dirty="0" smtClean="0">
                          <a:solidFill>
                            <a:schemeClr val="bg2"/>
                          </a:solidFill>
                          <a:latin typeface="Calibri" panose="020F0502020204030204" pitchFamily="34" charset="0"/>
                        </a:rPr>
                        <a:t>outstanding gloss retention and low yellowing</a:t>
                      </a:r>
                    </a:p>
                    <a:p>
                      <a:pPr lvl="0"/>
                      <a:r>
                        <a:rPr lang="en-US" sz="1200" b="0" dirty="0" smtClean="0">
                          <a:solidFill>
                            <a:schemeClr val="bg2"/>
                          </a:solidFill>
                          <a:latin typeface="Calibri" panose="020F0502020204030204" pitchFamily="34" charset="0"/>
                        </a:rPr>
                        <a:t>isocyanate-free ambient temperature crosslinking</a:t>
                      </a:r>
                    </a:p>
                    <a:p>
                      <a:pPr lvl="0"/>
                      <a:r>
                        <a:rPr lang="en-US" sz="1200" b="0" dirty="0" smtClean="0">
                          <a:solidFill>
                            <a:schemeClr val="bg2"/>
                          </a:solidFill>
                          <a:latin typeface="Calibri" panose="020F0502020204030204" pitchFamily="34" charset="0"/>
                        </a:rPr>
                        <a:t>suitable for very high-solids coatings</a:t>
                      </a:r>
                    </a:p>
                    <a:p>
                      <a:pPr lvl="0"/>
                      <a:r>
                        <a:rPr lang="en-US" sz="1200" b="0" dirty="0" smtClean="0">
                          <a:solidFill>
                            <a:schemeClr val="bg2"/>
                          </a:solidFill>
                          <a:latin typeface="Calibri" panose="020F0502020204030204" pitchFamily="34" charset="0"/>
                        </a:rPr>
                        <a:t>easy-to-clean/anti-</a:t>
                      </a:r>
                      <a:r>
                        <a:rPr lang="en-US" sz="1200" b="0" dirty="0" err="1" smtClean="0">
                          <a:solidFill>
                            <a:schemeClr val="bg2"/>
                          </a:solidFill>
                          <a:latin typeface="Calibri" panose="020F0502020204030204" pitchFamily="34" charset="0"/>
                        </a:rPr>
                        <a:t>grafitti</a:t>
                      </a:r>
                      <a:r>
                        <a:rPr lang="en-US" sz="1200" b="0" dirty="0" smtClean="0">
                          <a:solidFill>
                            <a:schemeClr val="bg2"/>
                          </a:solidFill>
                          <a:latin typeface="Calibri" panose="020F0502020204030204" pitchFamily="34" charset="0"/>
                        </a:rPr>
                        <a:t> effect</a:t>
                      </a:r>
                    </a:p>
                    <a:p>
                      <a:pPr lvl="0"/>
                      <a:r>
                        <a:rPr lang="en-US" sz="1200" b="0" dirty="0" smtClean="0">
                          <a:solidFill>
                            <a:schemeClr val="bg2"/>
                          </a:solidFill>
                          <a:latin typeface="Calibri" panose="020F0502020204030204" pitchFamily="34" charset="0"/>
                        </a:rPr>
                        <a:t>free of </a:t>
                      </a:r>
                      <a:r>
                        <a:rPr lang="en-US" sz="1200" b="0" dirty="0" err="1" smtClean="0">
                          <a:solidFill>
                            <a:schemeClr val="bg2"/>
                          </a:solidFill>
                          <a:latin typeface="Calibri" panose="020F0502020204030204" pitchFamily="34" charset="0"/>
                        </a:rPr>
                        <a:t>benzylalcohol</a:t>
                      </a:r>
                      <a:r>
                        <a:rPr lang="en-US" sz="1200" b="0" dirty="0" smtClean="0">
                          <a:solidFill>
                            <a:schemeClr val="bg2"/>
                          </a:solidFill>
                          <a:latin typeface="Calibri" panose="020F0502020204030204" pitchFamily="34" charset="0"/>
                        </a:rPr>
                        <a:t>/</a:t>
                      </a:r>
                      <a:r>
                        <a:rPr lang="en-US" sz="1200" b="0" dirty="0" err="1" smtClean="0">
                          <a:solidFill>
                            <a:schemeClr val="bg2"/>
                          </a:solidFill>
                          <a:latin typeface="Calibri" panose="020F0502020204030204" pitchFamily="34" charset="0"/>
                        </a:rPr>
                        <a:t>alkylphenols</a:t>
                      </a:r>
                      <a:endParaRPr lang="en-US" sz="1200" b="0" dirty="0" smtClean="0">
                        <a:solidFill>
                          <a:schemeClr val="bg2"/>
                        </a:solidFill>
                        <a:latin typeface="Calibri" panose="020F0502020204030204" pitchFamily="34" charset="0"/>
                      </a:endParaRPr>
                    </a:p>
                    <a:p>
                      <a:endParaRPr lang="en-US" sz="1200" b="0" dirty="0">
                        <a:solidFill>
                          <a:schemeClr val="bg2"/>
                        </a:solidFill>
                        <a:latin typeface="Calibri" panose="020F0502020204030204" pitchFamily="34" charset="0"/>
                      </a:endParaRPr>
                    </a:p>
                  </a:txBody>
                  <a:tcPr marL="91438" marR="91438" marT="45644" marB="45644">
                    <a:solidFill>
                      <a:srgbClr val="0070C0"/>
                    </a:solidFill>
                  </a:tcPr>
                </a:tc>
              </a:tr>
            </a:tbl>
          </a:graphicData>
        </a:graphic>
      </p:graphicFrame>
    </p:spTree>
    <p:extLst>
      <p:ext uri="{BB962C8B-B14F-4D97-AF65-F5344CB8AC3E}">
        <p14:creationId xmlns:p14="http://schemas.microsoft.com/office/powerpoint/2010/main" val="20786668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2895600" y="173038"/>
            <a:ext cx="7086600" cy="969962"/>
          </a:xfrm>
        </p:spPr>
        <p:txBody>
          <a:bodyPr/>
          <a:lstStyle/>
          <a:p>
            <a:pPr algn="ctr" eaLnBrk="1" hangingPunct="1"/>
            <a:r>
              <a:rPr lang="en-US" altLang="en-US" b="1" smtClean="0">
                <a:latin typeface="Calibri" panose="020F0502020204030204" pitchFamily="34" charset="0"/>
              </a:rPr>
              <a:t>SH-124</a:t>
            </a:r>
            <a:br>
              <a:rPr lang="en-US" altLang="en-US" b="1" smtClean="0">
                <a:latin typeface="Calibri" panose="020F0502020204030204" pitchFamily="34" charset="0"/>
              </a:rPr>
            </a:br>
            <a:r>
              <a:rPr lang="en-US" altLang="en-US" sz="2000">
                <a:latin typeface="Calibri" panose="020F0502020204030204" pitchFamily="34" charset="0"/>
              </a:rPr>
              <a:t>AMINE TERMINATED SILICON CURING AGENT</a:t>
            </a:r>
          </a:p>
        </p:txBody>
      </p:sp>
      <p:sp>
        <p:nvSpPr>
          <p:cNvPr id="3" name="Content Placeholder 2"/>
          <p:cNvSpPr>
            <a:spLocks noGrp="1"/>
          </p:cNvSpPr>
          <p:nvPr>
            <p:ph sz="half" idx="1"/>
          </p:nvPr>
        </p:nvSpPr>
        <p:spPr>
          <a:xfrm>
            <a:off x="2209800" y="1152526"/>
            <a:ext cx="7772400" cy="5553075"/>
          </a:xfrm>
          <a:extLst/>
        </p:spPr>
        <p:txBody>
          <a:bodyPr rtlCol="0"/>
          <a:lstStyle/>
          <a:p>
            <a:pPr marL="0" indent="0">
              <a:buNone/>
              <a:defRPr/>
            </a:pPr>
            <a:r>
              <a:rPr lang="en-US" sz="1200" b="1" dirty="0">
                <a:latin typeface="Calibri" panose="020F0502020204030204" pitchFamily="34" charset="0"/>
                <a:cs typeface="Calibri" panose="020F0502020204030204" pitchFamily="34" charset="0"/>
              </a:rPr>
              <a:t>SH-124</a:t>
            </a:r>
            <a:r>
              <a:rPr lang="en-US" sz="1200" dirty="0">
                <a:latin typeface="Calibri" panose="020F0502020204030204" pitchFamily="34" charset="0"/>
                <a:cs typeface="Calibri" panose="020F0502020204030204" pitchFamily="34" charset="0"/>
              </a:rPr>
              <a:t> is a reactive amine terminated silicone curing agent used as a crosslinker to improve the physical properties and long-term performance of epoxy-siloxane paints and coatings.</a:t>
            </a:r>
          </a:p>
          <a:p>
            <a:pPr marL="0" indent="0">
              <a:buNone/>
              <a:defRPr/>
            </a:pPr>
            <a:endParaRPr lang="en-US" altLang="en-US" sz="1200" dirty="0">
              <a:latin typeface="Calibri" panose="020F0502020204030204" pitchFamily="34" charset="0"/>
              <a:cs typeface="Calibri" panose="020F0502020204030204" pitchFamily="34" charset="0"/>
            </a:endParaRPr>
          </a:p>
          <a:p>
            <a:pPr marL="0" indent="0">
              <a:buNone/>
              <a:defRPr/>
            </a:pPr>
            <a:endParaRPr lang="en-US" altLang="en-US" sz="1200" dirty="0">
              <a:latin typeface="Calibri" panose="020F0502020204030204" pitchFamily="34" charset="0"/>
              <a:cs typeface="Calibri" panose="020F0502020204030204" pitchFamily="34" charset="0"/>
            </a:endParaRPr>
          </a:p>
          <a:p>
            <a:pPr marL="0" indent="0">
              <a:buNone/>
              <a:defRPr/>
            </a:pPr>
            <a:endParaRPr lang="en-US" altLang="en-US" sz="1200" dirty="0">
              <a:latin typeface="Calibri" panose="020F0502020204030204" pitchFamily="34" charset="0"/>
              <a:cs typeface="Calibri" panose="020F0502020204030204" pitchFamily="34" charset="0"/>
            </a:endParaRPr>
          </a:p>
          <a:p>
            <a:pPr marL="0" indent="0">
              <a:buNone/>
              <a:defRPr/>
            </a:pPr>
            <a:endParaRPr lang="en-US" altLang="en-US" sz="1200" dirty="0">
              <a:latin typeface="Calibri" panose="020F0502020204030204" pitchFamily="34" charset="0"/>
              <a:cs typeface="Calibri" panose="020F0502020204030204" pitchFamily="34" charset="0"/>
            </a:endParaRPr>
          </a:p>
          <a:p>
            <a:pPr marL="0" indent="0">
              <a:buNone/>
              <a:defRPr/>
            </a:pPr>
            <a:endParaRPr lang="en-US" altLang="en-US" sz="1200" dirty="0">
              <a:latin typeface="Calibri" panose="020F0502020204030204" pitchFamily="34" charset="0"/>
              <a:cs typeface="Calibri" panose="020F0502020204030204" pitchFamily="34" charset="0"/>
            </a:endParaRPr>
          </a:p>
          <a:p>
            <a:pPr marL="0" indent="0">
              <a:buNone/>
              <a:defRPr/>
            </a:pPr>
            <a:endParaRPr lang="en-US" altLang="en-US" sz="1200" dirty="0">
              <a:latin typeface="Calibri" panose="020F0502020204030204" pitchFamily="34" charset="0"/>
              <a:cs typeface="Calibri" panose="020F0502020204030204" pitchFamily="34" charset="0"/>
            </a:endParaRPr>
          </a:p>
          <a:p>
            <a:pPr marL="0" indent="0">
              <a:buNone/>
              <a:defRPr/>
            </a:pPr>
            <a:endParaRPr lang="en-US" sz="1200" b="1" dirty="0">
              <a:latin typeface="Calibri" panose="020F0502020204030204" pitchFamily="34" charset="0"/>
              <a:cs typeface="Calibri" panose="020F0502020204030204" pitchFamily="34" charset="0"/>
            </a:endParaRPr>
          </a:p>
          <a:p>
            <a:pPr marL="0" indent="0">
              <a:buNone/>
              <a:defRPr/>
            </a:pPr>
            <a:endParaRPr lang="en-US" sz="1200" b="1" dirty="0">
              <a:latin typeface="Calibri" panose="020F0502020204030204" pitchFamily="34" charset="0"/>
              <a:cs typeface="Calibri" panose="020F0502020204030204" pitchFamily="34" charset="0"/>
            </a:endParaRPr>
          </a:p>
          <a:p>
            <a:pPr marL="0" indent="0">
              <a:buNone/>
              <a:defRPr/>
            </a:pPr>
            <a:r>
              <a:rPr lang="en-US" sz="1200" b="1" dirty="0">
                <a:latin typeface="Calibri" panose="020F0502020204030204" pitchFamily="34" charset="0"/>
                <a:cs typeface="Calibri" panose="020F0502020204030204" pitchFamily="34" charset="0"/>
              </a:rPr>
              <a:t>PERFORMANCE ADVANTAGES</a:t>
            </a:r>
            <a:endParaRPr lang="en-US" sz="1200" dirty="0">
              <a:latin typeface="Calibri" panose="020F0502020204030204" pitchFamily="34" charset="0"/>
              <a:cs typeface="Calibri" panose="020F0502020204030204" pitchFamily="34" charset="0"/>
            </a:endParaRPr>
          </a:p>
          <a:p>
            <a:pPr marL="0" indent="0">
              <a:buNone/>
              <a:defRPr/>
            </a:pPr>
            <a:endParaRPr lang="en-US" altLang="en-US" sz="1200" dirty="0">
              <a:latin typeface="Calibri" panose="020F0502020204030204" pitchFamily="34" charset="0"/>
              <a:cs typeface="Calibri" panose="020F0502020204030204" pitchFamily="34" charset="0"/>
            </a:endParaRPr>
          </a:p>
          <a:p>
            <a:pPr marL="0" indent="0">
              <a:buNone/>
              <a:defRPr/>
            </a:pPr>
            <a:endParaRPr lang="en-US" altLang="en-US" sz="1200" dirty="0">
              <a:latin typeface="Calibri" panose="020F0502020204030204" pitchFamily="34" charset="0"/>
              <a:cs typeface="Calibri" panose="020F0502020204030204" pitchFamily="34" charset="0"/>
            </a:endParaRPr>
          </a:p>
          <a:p>
            <a:pPr>
              <a:defRPr/>
            </a:pPr>
            <a:endParaRPr lang="en-US" sz="1200" b="1" dirty="0">
              <a:latin typeface="Calibri" panose="020F0502020204030204" pitchFamily="34" charset="0"/>
              <a:cs typeface="Calibri" panose="020F0502020204030204" pitchFamily="34" charset="0"/>
            </a:endParaRPr>
          </a:p>
          <a:p>
            <a:pPr marL="0" indent="0">
              <a:buNone/>
              <a:defRPr/>
            </a:pPr>
            <a:r>
              <a:rPr lang="en-US" sz="1200" b="1" dirty="0">
                <a:latin typeface="Calibri" panose="020F0502020204030204" pitchFamily="34" charset="0"/>
                <a:cs typeface="Calibri" panose="020F0502020204030204" pitchFamily="34" charset="0"/>
              </a:rPr>
              <a:t>SPECIAL FEATURES</a:t>
            </a:r>
            <a:endParaRPr lang="en-US" sz="1200" dirty="0">
              <a:latin typeface="Calibri" panose="020F0502020204030204" pitchFamily="34" charset="0"/>
              <a:cs typeface="Calibri" panose="020F0502020204030204" pitchFamily="34" charset="0"/>
            </a:endParaRPr>
          </a:p>
        </p:txBody>
      </p:sp>
      <p:sp>
        <p:nvSpPr>
          <p:cNvPr id="34820"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3B4DAA07-3218-4E84-8EB1-49358BAD8ADA}" type="slidenum">
              <a:rPr lang="es-ES" altLang="en-US" sz="1400">
                <a:solidFill>
                  <a:schemeClr val="tx1"/>
                </a:solidFill>
                <a:latin typeface="Times New Roman" panose="02020603050405020304" pitchFamily="18" charset="0"/>
              </a:rPr>
              <a:pPr>
                <a:spcBef>
                  <a:spcPct val="0"/>
                </a:spcBef>
                <a:buClrTx/>
                <a:buFontTx/>
                <a:buNone/>
              </a:pPr>
              <a:t>16</a:t>
            </a:fld>
            <a:endParaRPr lang="es-ES" altLang="en-US" sz="1400">
              <a:solidFill>
                <a:schemeClr val="tx1"/>
              </a:solidFill>
              <a:latin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323354875"/>
              </p:ext>
            </p:extLst>
          </p:nvPr>
        </p:nvGraphicFramePr>
        <p:xfrm>
          <a:off x="2270125" y="1689100"/>
          <a:ext cx="7581900" cy="2171704"/>
        </p:xfrm>
        <a:graphic>
          <a:graphicData uri="http://schemas.openxmlformats.org/drawingml/2006/table">
            <a:tbl>
              <a:tblPr/>
              <a:tblGrid>
                <a:gridCol w="3354388"/>
                <a:gridCol w="2178050"/>
                <a:gridCol w="2049462"/>
              </a:tblGrid>
              <a:tr h="271463">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rPr>
                        <a:t>Typical general characteristics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CC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smtClean="0">
                          <a:ln>
                            <a:noFill/>
                          </a:ln>
                          <a:solidFill>
                            <a:srgbClr val="FFFFFF"/>
                          </a:solidFill>
                          <a:effectLst/>
                          <a:latin typeface="Calibri" panose="020F0502020204030204" pitchFamily="34" charset="0"/>
                          <a:cs typeface="Calibri" panose="020F0502020204030204" pitchFamily="34" charset="0"/>
                        </a:rPr>
                        <a:t>Inspection Method</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CC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smtClean="0">
                          <a:ln>
                            <a:noFill/>
                          </a:ln>
                          <a:solidFill>
                            <a:srgbClr val="FFFFFF"/>
                          </a:solidFill>
                          <a:effectLst/>
                          <a:latin typeface="Calibri" panose="020F0502020204030204" pitchFamily="34" charset="0"/>
                          <a:cs typeface="Calibri" panose="020F0502020204030204" pitchFamily="34" charset="0"/>
                        </a:rPr>
                        <a:t>Value</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CCCC"/>
                    </a:solidFill>
                  </a:tcPr>
                </a:tc>
              </a:tr>
              <a:tr h="271463">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rPr>
                        <a:t>Boiling point / Boiling range at 1013 </a:t>
                      </a:r>
                      <a:r>
                        <a:rPr kumimoji="0" lang="en-US" altLang="en-US" sz="1200" b="1" i="0" u="none" strike="noStrike" cap="none" normalizeH="0" baseline="0" dirty="0" err="1" smtClean="0">
                          <a:ln>
                            <a:noFill/>
                          </a:ln>
                          <a:solidFill>
                            <a:srgbClr val="FFFFFF"/>
                          </a:solidFill>
                          <a:effectLst/>
                          <a:latin typeface="Calibri" panose="020F0502020204030204" pitchFamily="34" charset="0"/>
                          <a:cs typeface="Calibri" panose="020F0502020204030204" pitchFamily="34" charset="0"/>
                        </a:rPr>
                        <a:t>hPa</a:t>
                      </a:r>
                      <a:endParaRPr kumimoji="0" lang="en-US" altLang="en-US" sz="12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smtClean="0">
                          <a:ln>
                            <a:noFill/>
                          </a:ln>
                          <a:solidFill>
                            <a:srgbClr val="FFFFFF"/>
                          </a:solidFill>
                          <a:effectLst/>
                          <a:latin typeface="Calibri" panose="020F0502020204030204" pitchFamily="34" charset="0"/>
                          <a:cs typeface="Calibri" panose="020F0502020204030204" pitchFamily="34" charset="0"/>
                        </a:rPr>
                        <a:t>217 °C</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r>
              <a:tr h="271463">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rPr>
                        <a:t>Flash point</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ISO 2719</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smtClean="0">
                          <a:ln>
                            <a:noFill/>
                          </a:ln>
                          <a:solidFill>
                            <a:srgbClr val="FFFFFF"/>
                          </a:solidFill>
                          <a:effectLst/>
                          <a:latin typeface="Calibri" panose="020F0502020204030204" pitchFamily="34" charset="0"/>
                          <a:cs typeface="Calibri" panose="020F0502020204030204" pitchFamily="34" charset="0"/>
                        </a:rPr>
                        <a:t>93 °C</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r>
              <a:tr h="271463">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rPr>
                        <a:t>Density at 25 °C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DIN 51757</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rPr>
                        <a:t>0,96 g/cm³</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r>
              <a:tr h="271463">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rPr>
                        <a:t>Viscosity, dynamic at 25 °C</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DIN 51562</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smtClean="0">
                          <a:ln>
                            <a:noFill/>
                          </a:ln>
                          <a:solidFill>
                            <a:srgbClr val="FFFFFF"/>
                          </a:solidFill>
                          <a:effectLst/>
                          <a:latin typeface="Calibri" panose="020F0502020204030204" pitchFamily="34" charset="0"/>
                          <a:cs typeface="Calibri" panose="020F0502020204030204" pitchFamily="34" charset="0"/>
                        </a:rPr>
                        <a:t>approx. 8-15 mPa.s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r>
              <a:tr h="271463">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rPr>
                        <a:t>Refractive index (25°C)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0"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rPr>
                        <a:t>1,420</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r>
              <a:tr h="271463">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rPr>
                        <a:t>Purity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CC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CC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rPr>
                        <a:t>97 %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CCCC"/>
                    </a:solidFill>
                  </a:tcPr>
                </a:tc>
              </a:tr>
              <a:tr h="271463">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rPr>
                        <a:t>A.H.E.W. (g/</a:t>
                      </a:r>
                      <a:r>
                        <a:rPr kumimoji="0" lang="en-US" altLang="en-US" sz="1200" b="1" i="0" u="none" strike="noStrike" cap="none" normalizeH="0" baseline="0" dirty="0" err="1" smtClean="0">
                          <a:ln>
                            <a:noFill/>
                          </a:ln>
                          <a:solidFill>
                            <a:srgbClr val="FFFFFF"/>
                          </a:solidFill>
                          <a:effectLst/>
                          <a:latin typeface="Calibri" panose="020F0502020204030204" pitchFamily="34" charset="0"/>
                          <a:cs typeface="Calibri" panose="020F0502020204030204" pitchFamily="34" charset="0"/>
                        </a:rPr>
                        <a:t>eg</a:t>
                      </a:r>
                      <a:r>
                        <a:rPr kumimoji="0" lang="en-US" altLang="en-US" sz="12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rPr>
                        <a:t>)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rPr>
                        <a:t>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rPr>
                        <a:t>124</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r>
            </a:tbl>
          </a:graphicData>
        </a:graphic>
      </p:graphicFrame>
      <p:graphicFrame>
        <p:nvGraphicFramePr>
          <p:cNvPr id="4" name="Table 3"/>
          <p:cNvGraphicFramePr>
            <a:graphicFrameLocks noGrp="1"/>
          </p:cNvGraphicFramePr>
          <p:nvPr/>
        </p:nvGraphicFramePr>
        <p:xfrm>
          <a:off x="2209801" y="4419601"/>
          <a:ext cx="7642225" cy="2011363"/>
        </p:xfrm>
        <a:graphic>
          <a:graphicData uri="http://schemas.openxmlformats.org/drawingml/2006/table">
            <a:tbl>
              <a:tblPr firstRow="1" bandRow="1">
                <a:tableStyleId>{5C22544A-7EE6-4342-B048-85BDC9FD1C3A}</a:tableStyleId>
              </a:tblPr>
              <a:tblGrid>
                <a:gridCol w="3763796"/>
                <a:gridCol w="3878429"/>
              </a:tblGrid>
              <a:tr h="2011363">
                <a:tc>
                  <a:txBody>
                    <a:bodyPr/>
                    <a:lstStyle/>
                    <a:p>
                      <a:r>
                        <a:rPr lang="en-US" sz="1200" b="0" dirty="0" smtClean="0">
                          <a:solidFill>
                            <a:schemeClr val="bg2"/>
                          </a:solidFill>
                          <a:latin typeface="Calibri" panose="020F0502020204030204" pitchFamily="34" charset="0"/>
                        </a:rPr>
                        <a:t>Fast film-drying and cure with liquid epoxy-siloxane polymer</a:t>
                      </a:r>
                    </a:p>
                    <a:p>
                      <a:pPr lvl="0"/>
                      <a:r>
                        <a:rPr lang="en-US" sz="1200" b="0" dirty="0" smtClean="0">
                          <a:solidFill>
                            <a:schemeClr val="bg2"/>
                          </a:solidFill>
                          <a:latin typeface="Calibri" panose="020F0502020204030204" pitchFamily="34" charset="0"/>
                        </a:rPr>
                        <a:t>Excellent anti-corrosive resistance</a:t>
                      </a:r>
                    </a:p>
                    <a:p>
                      <a:pPr lvl="0"/>
                      <a:r>
                        <a:rPr lang="en-US" sz="1200" b="0" dirty="0" smtClean="0">
                          <a:solidFill>
                            <a:schemeClr val="bg2"/>
                          </a:solidFill>
                          <a:latin typeface="Calibri" panose="020F0502020204030204" pitchFamily="34" charset="0"/>
                        </a:rPr>
                        <a:t>Excellent adhesion, toughness</a:t>
                      </a:r>
                    </a:p>
                    <a:p>
                      <a:pPr lvl="0"/>
                      <a:r>
                        <a:rPr lang="en-US" sz="1200" b="0" dirty="0" smtClean="0">
                          <a:solidFill>
                            <a:schemeClr val="bg2"/>
                          </a:solidFill>
                          <a:latin typeface="Calibri" panose="020F0502020204030204" pitchFamily="34" charset="0"/>
                        </a:rPr>
                        <a:t>Excellent water and chemical resistance</a:t>
                      </a:r>
                    </a:p>
                    <a:p>
                      <a:pPr lvl="0"/>
                      <a:r>
                        <a:rPr lang="en-US" sz="1200" b="0" dirty="0" smtClean="0">
                          <a:solidFill>
                            <a:schemeClr val="bg2"/>
                          </a:solidFill>
                          <a:latin typeface="Calibri" panose="020F0502020204030204" pitchFamily="34" charset="0"/>
                        </a:rPr>
                        <a:t>Low temperature cure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bg2"/>
                          </a:solidFill>
                          <a:latin typeface="Calibri" panose="020F0502020204030204" pitchFamily="34" charset="0"/>
                        </a:rPr>
                        <a:t>Reduces the water absorption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bg2"/>
                          </a:solidFill>
                          <a:latin typeface="Calibri" panose="020F0502020204030204" pitchFamily="34" charset="0"/>
                        </a:rPr>
                        <a:t>Improves initial flexibility, thermal resistance.</a:t>
                      </a:r>
                    </a:p>
                    <a:p>
                      <a:endParaRPr lang="en-US" sz="1200" b="0" dirty="0">
                        <a:solidFill>
                          <a:schemeClr val="bg2"/>
                        </a:solidFill>
                        <a:latin typeface="Calibri" panose="020F0502020204030204" pitchFamily="34" charset="0"/>
                      </a:endParaRPr>
                    </a:p>
                  </a:txBody>
                  <a:tcPr marL="91438" marR="91438" marT="45644" marB="45644">
                    <a:solidFill>
                      <a:srgbClr val="0070C0"/>
                    </a:solidFill>
                  </a:tcPr>
                </a:tc>
                <a:tc>
                  <a:txBody>
                    <a:bodyPr/>
                    <a:lstStyle/>
                    <a:p>
                      <a:pPr lvl="0"/>
                      <a:r>
                        <a:rPr lang="en-US" sz="1200" b="0" dirty="0" smtClean="0">
                          <a:solidFill>
                            <a:schemeClr val="bg2"/>
                          </a:solidFill>
                          <a:latin typeface="Calibri" panose="020F0502020204030204" pitchFamily="34" charset="0"/>
                        </a:rPr>
                        <a:t>Excellent compatibility with epoxy-siloxane resins </a:t>
                      </a:r>
                    </a:p>
                    <a:p>
                      <a:pPr lvl="0"/>
                      <a:r>
                        <a:rPr lang="en-US" sz="1200" b="0" dirty="0" smtClean="0">
                          <a:solidFill>
                            <a:schemeClr val="bg2"/>
                          </a:solidFill>
                          <a:latin typeface="Calibri" panose="020F0502020204030204" pitchFamily="34" charset="0"/>
                        </a:rPr>
                        <a:t>extraordinary weathering resistance</a:t>
                      </a:r>
                    </a:p>
                    <a:p>
                      <a:pPr lvl="0"/>
                      <a:r>
                        <a:rPr lang="en-US" sz="1200" b="0" dirty="0" smtClean="0">
                          <a:solidFill>
                            <a:schemeClr val="bg2"/>
                          </a:solidFill>
                          <a:latin typeface="Calibri" panose="020F0502020204030204" pitchFamily="34" charset="0"/>
                        </a:rPr>
                        <a:t>outstanding gloss retention and low yellowing</a:t>
                      </a:r>
                    </a:p>
                    <a:p>
                      <a:pPr lvl="0"/>
                      <a:r>
                        <a:rPr lang="en-US" sz="1200" b="0" dirty="0" smtClean="0">
                          <a:solidFill>
                            <a:schemeClr val="bg2"/>
                          </a:solidFill>
                          <a:latin typeface="Calibri" panose="020F0502020204030204" pitchFamily="34" charset="0"/>
                        </a:rPr>
                        <a:t>isocyanate-free ambient temperature crosslinking</a:t>
                      </a:r>
                    </a:p>
                    <a:p>
                      <a:pPr lvl="0"/>
                      <a:r>
                        <a:rPr lang="en-US" sz="1200" b="0" dirty="0" smtClean="0">
                          <a:solidFill>
                            <a:schemeClr val="bg2"/>
                          </a:solidFill>
                          <a:latin typeface="Calibri" panose="020F0502020204030204" pitchFamily="34" charset="0"/>
                        </a:rPr>
                        <a:t>suitable for very high-solids coatings</a:t>
                      </a:r>
                    </a:p>
                    <a:p>
                      <a:pPr lvl="0"/>
                      <a:r>
                        <a:rPr lang="en-US" sz="1200" b="0" dirty="0" smtClean="0">
                          <a:solidFill>
                            <a:schemeClr val="bg2"/>
                          </a:solidFill>
                          <a:latin typeface="Calibri" panose="020F0502020204030204" pitchFamily="34" charset="0"/>
                        </a:rPr>
                        <a:t>easy-to-clean/anti-</a:t>
                      </a:r>
                      <a:r>
                        <a:rPr lang="en-US" sz="1200" b="0" dirty="0" err="1" smtClean="0">
                          <a:solidFill>
                            <a:schemeClr val="bg2"/>
                          </a:solidFill>
                          <a:latin typeface="Calibri" panose="020F0502020204030204" pitchFamily="34" charset="0"/>
                        </a:rPr>
                        <a:t>grafitti</a:t>
                      </a:r>
                      <a:r>
                        <a:rPr lang="en-US" sz="1200" b="0" dirty="0" smtClean="0">
                          <a:solidFill>
                            <a:schemeClr val="bg2"/>
                          </a:solidFill>
                          <a:latin typeface="Calibri" panose="020F0502020204030204" pitchFamily="34" charset="0"/>
                        </a:rPr>
                        <a:t> effect</a:t>
                      </a:r>
                    </a:p>
                    <a:p>
                      <a:pPr lvl="0"/>
                      <a:r>
                        <a:rPr lang="en-US" sz="1200" b="0" dirty="0" smtClean="0">
                          <a:solidFill>
                            <a:schemeClr val="bg2"/>
                          </a:solidFill>
                          <a:latin typeface="Calibri" panose="020F0502020204030204" pitchFamily="34" charset="0"/>
                        </a:rPr>
                        <a:t>free of </a:t>
                      </a:r>
                      <a:r>
                        <a:rPr lang="en-US" sz="1200" b="0" dirty="0" err="1" smtClean="0">
                          <a:solidFill>
                            <a:schemeClr val="bg2"/>
                          </a:solidFill>
                          <a:latin typeface="Calibri" panose="020F0502020204030204" pitchFamily="34" charset="0"/>
                        </a:rPr>
                        <a:t>benzylalcohol</a:t>
                      </a:r>
                      <a:r>
                        <a:rPr lang="en-US" sz="1200" b="0" dirty="0" smtClean="0">
                          <a:solidFill>
                            <a:schemeClr val="bg2"/>
                          </a:solidFill>
                          <a:latin typeface="Calibri" panose="020F0502020204030204" pitchFamily="34" charset="0"/>
                        </a:rPr>
                        <a:t>/</a:t>
                      </a:r>
                      <a:r>
                        <a:rPr lang="en-US" sz="1200" b="0" dirty="0" err="1" smtClean="0">
                          <a:solidFill>
                            <a:schemeClr val="bg2"/>
                          </a:solidFill>
                          <a:latin typeface="Calibri" panose="020F0502020204030204" pitchFamily="34" charset="0"/>
                        </a:rPr>
                        <a:t>alkylphenols</a:t>
                      </a:r>
                      <a:endParaRPr lang="en-US" sz="1200" b="0" dirty="0" smtClean="0">
                        <a:solidFill>
                          <a:schemeClr val="bg2"/>
                        </a:solidFill>
                        <a:latin typeface="Calibri" panose="020F0502020204030204" pitchFamily="34" charset="0"/>
                      </a:endParaRPr>
                    </a:p>
                    <a:p>
                      <a:endParaRPr lang="en-US" sz="1200" b="0" dirty="0">
                        <a:solidFill>
                          <a:schemeClr val="bg2"/>
                        </a:solidFill>
                        <a:latin typeface="Calibri" panose="020F0502020204030204" pitchFamily="34" charset="0"/>
                      </a:endParaRPr>
                    </a:p>
                  </a:txBody>
                  <a:tcPr marL="91438" marR="91438" marT="45644" marB="45644">
                    <a:solidFill>
                      <a:srgbClr val="0070C0"/>
                    </a:solidFill>
                  </a:tcPr>
                </a:tc>
              </a:tr>
            </a:tbl>
          </a:graphicData>
        </a:graphic>
      </p:graphicFrame>
    </p:spTree>
    <p:extLst>
      <p:ext uri="{BB962C8B-B14F-4D97-AF65-F5344CB8AC3E}">
        <p14:creationId xmlns:p14="http://schemas.microsoft.com/office/powerpoint/2010/main" val="24121262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2895600" y="173038"/>
            <a:ext cx="7086600" cy="969962"/>
          </a:xfrm>
        </p:spPr>
        <p:txBody>
          <a:bodyPr/>
          <a:lstStyle/>
          <a:p>
            <a:pPr algn="ctr" eaLnBrk="1" hangingPunct="1"/>
            <a:r>
              <a:rPr lang="en-US" altLang="en-US" b="1" dirty="0" smtClean="0">
                <a:latin typeface="Calibri" panose="020F0502020204030204" pitchFamily="34" charset="0"/>
              </a:rPr>
              <a:t>SH-182</a:t>
            </a:r>
            <a:br>
              <a:rPr lang="en-US" altLang="en-US" b="1" dirty="0" smtClean="0">
                <a:latin typeface="Calibri" panose="020F0502020204030204" pitchFamily="34" charset="0"/>
              </a:rPr>
            </a:br>
            <a:r>
              <a:rPr lang="en-US" altLang="en-US" sz="2000" dirty="0">
                <a:latin typeface="Calibri" panose="020F0502020204030204" pitchFamily="34" charset="0"/>
              </a:rPr>
              <a:t>AMINE TERMINATED SILICON CURING AGENT</a:t>
            </a:r>
          </a:p>
        </p:txBody>
      </p:sp>
      <p:sp>
        <p:nvSpPr>
          <p:cNvPr id="3" name="Content Placeholder 2"/>
          <p:cNvSpPr>
            <a:spLocks noGrp="1"/>
          </p:cNvSpPr>
          <p:nvPr>
            <p:ph sz="half" idx="1"/>
          </p:nvPr>
        </p:nvSpPr>
        <p:spPr>
          <a:xfrm>
            <a:off x="2209800" y="1152526"/>
            <a:ext cx="7772400" cy="5553075"/>
          </a:xfrm>
          <a:extLst/>
        </p:spPr>
        <p:txBody>
          <a:bodyPr rtlCol="0"/>
          <a:lstStyle/>
          <a:p>
            <a:pPr marL="0" indent="0">
              <a:buNone/>
              <a:defRPr/>
            </a:pPr>
            <a:r>
              <a:rPr lang="en-US" sz="1200" b="1" dirty="0" smtClean="0">
                <a:latin typeface="Calibri" panose="020F0502020204030204" pitchFamily="34" charset="0"/>
                <a:cs typeface="Calibri" panose="020F0502020204030204" pitchFamily="34" charset="0"/>
              </a:rPr>
              <a:t>SH-182</a:t>
            </a:r>
            <a:r>
              <a:rPr lang="en-US" sz="1200" dirty="0" smtClean="0">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rPr>
              <a:t>is a reactive amine terminated polysiloxane with highly branched carboxylic acid combine in one molecule. This curing agent used as a crosslinker to improve the physical properties and long-term performance of epoxy-siloxane paints and coatings.</a:t>
            </a:r>
          </a:p>
          <a:p>
            <a:pPr marL="0" indent="0">
              <a:buNone/>
              <a:defRPr/>
            </a:pPr>
            <a:endParaRPr lang="en-US" sz="1200" dirty="0">
              <a:latin typeface="Calibri" panose="020F0502020204030204" pitchFamily="34" charset="0"/>
              <a:cs typeface="Calibri" panose="020F0502020204030204" pitchFamily="34" charset="0"/>
            </a:endParaRPr>
          </a:p>
          <a:p>
            <a:pPr marL="0" indent="0">
              <a:buNone/>
              <a:defRPr/>
            </a:pPr>
            <a:endParaRPr lang="en-US" altLang="en-US" sz="1200" dirty="0">
              <a:latin typeface="Calibri" panose="020F0502020204030204" pitchFamily="34" charset="0"/>
              <a:cs typeface="Calibri" panose="020F0502020204030204" pitchFamily="34" charset="0"/>
            </a:endParaRPr>
          </a:p>
          <a:p>
            <a:pPr marL="0" indent="0">
              <a:buNone/>
              <a:defRPr/>
            </a:pPr>
            <a:endParaRPr lang="en-US" altLang="en-US" sz="1200" dirty="0">
              <a:latin typeface="Calibri" panose="020F0502020204030204" pitchFamily="34" charset="0"/>
              <a:cs typeface="Calibri" panose="020F0502020204030204" pitchFamily="34" charset="0"/>
            </a:endParaRPr>
          </a:p>
          <a:p>
            <a:pPr marL="0" indent="0">
              <a:buNone/>
              <a:defRPr/>
            </a:pPr>
            <a:endParaRPr lang="en-US" altLang="en-US" sz="1200" dirty="0">
              <a:latin typeface="Calibri" panose="020F0502020204030204" pitchFamily="34" charset="0"/>
              <a:cs typeface="Calibri" panose="020F0502020204030204" pitchFamily="34" charset="0"/>
            </a:endParaRPr>
          </a:p>
          <a:p>
            <a:pPr marL="0" indent="0">
              <a:buNone/>
              <a:defRPr/>
            </a:pPr>
            <a:endParaRPr lang="en-US" altLang="en-US" sz="1200" dirty="0">
              <a:latin typeface="Calibri" panose="020F0502020204030204" pitchFamily="34" charset="0"/>
              <a:cs typeface="Calibri" panose="020F0502020204030204" pitchFamily="34" charset="0"/>
            </a:endParaRPr>
          </a:p>
          <a:p>
            <a:pPr marL="0" indent="0">
              <a:buNone/>
              <a:defRPr/>
            </a:pPr>
            <a:endParaRPr lang="en-US" altLang="en-US" sz="1200" dirty="0">
              <a:latin typeface="Calibri" panose="020F0502020204030204" pitchFamily="34" charset="0"/>
              <a:cs typeface="Calibri" panose="020F0502020204030204" pitchFamily="34" charset="0"/>
            </a:endParaRPr>
          </a:p>
          <a:p>
            <a:pPr marL="0" indent="0">
              <a:buNone/>
              <a:defRPr/>
            </a:pPr>
            <a:endParaRPr lang="en-US" altLang="en-US" sz="1200" dirty="0">
              <a:latin typeface="Calibri" panose="020F0502020204030204" pitchFamily="34" charset="0"/>
              <a:cs typeface="Calibri" panose="020F0502020204030204" pitchFamily="34" charset="0"/>
            </a:endParaRPr>
          </a:p>
          <a:p>
            <a:pPr marL="0" indent="0">
              <a:buNone/>
              <a:defRPr/>
            </a:pPr>
            <a:endParaRPr lang="en-US" sz="1200" b="1" dirty="0">
              <a:latin typeface="Calibri" panose="020F0502020204030204" pitchFamily="34" charset="0"/>
              <a:cs typeface="Calibri" panose="020F0502020204030204" pitchFamily="34" charset="0"/>
            </a:endParaRPr>
          </a:p>
          <a:p>
            <a:pPr marL="0" indent="0">
              <a:buNone/>
              <a:defRPr/>
            </a:pPr>
            <a:endParaRPr lang="en-US" sz="1200" b="1" dirty="0">
              <a:latin typeface="Calibri" panose="020F0502020204030204" pitchFamily="34" charset="0"/>
              <a:cs typeface="Calibri" panose="020F0502020204030204" pitchFamily="34" charset="0"/>
            </a:endParaRPr>
          </a:p>
          <a:p>
            <a:pPr marL="0" indent="0">
              <a:buNone/>
              <a:defRPr/>
            </a:pPr>
            <a:r>
              <a:rPr lang="en-US" sz="1200" b="1" dirty="0">
                <a:latin typeface="Calibri" panose="020F0502020204030204" pitchFamily="34" charset="0"/>
                <a:cs typeface="Calibri" panose="020F0502020204030204" pitchFamily="34" charset="0"/>
              </a:rPr>
              <a:t>PERFORMANCE ADVANTAGES</a:t>
            </a:r>
            <a:endParaRPr lang="en-US" sz="1200" dirty="0">
              <a:latin typeface="Calibri" panose="020F0502020204030204" pitchFamily="34" charset="0"/>
              <a:cs typeface="Calibri" panose="020F0502020204030204" pitchFamily="34" charset="0"/>
            </a:endParaRPr>
          </a:p>
          <a:p>
            <a:pPr marL="0" indent="0">
              <a:buNone/>
              <a:defRPr/>
            </a:pPr>
            <a:endParaRPr lang="en-US" altLang="en-US" sz="1200" dirty="0">
              <a:latin typeface="Calibri" panose="020F0502020204030204" pitchFamily="34" charset="0"/>
              <a:cs typeface="Calibri" panose="020F0502020204030204" pitchFamily="34" charset="0"/>
            </a:endParaRPr>
          </a:p>
          <a:p>
            <a:pPr marL="0" indent="0">
              <a:buNone/>
              <a:defRPr/>
            </a:pPr>
            <a:endParaRPr lang="en-US" altLang="en-US" sz="1200" dirty="0">
              <a:latin typeface="Calibri" panose="020F0502020204030204" pitchFamily="34" charset="0"/>
              <a:cs typeface="Calibri" panose="020F0502020204030204" pitchFamily="34" charset="0"/>
            </a:endParaRPr>
          </a:p>
          <a:p>
            <a:pPr>
              <a:defRPr/>
            </a:pPr>
            <a:endParaRPr lang="en-US" sz="1200" b="1" dirty="0">
              <a:latin typeface="Calibri" panose="020F0502020204030204" pitchFamily="34" charset="0"/>
              <a:cs typeface="Calibri" panose="020F0502020204030204" pitchFamily="34" charset="0"/>
            </a:endParaRPr>
          </a:p>
          <a:p>
            <a:pPr marL="0" indent="0">
              <a:buNone/>
              <a:defRPr/>
            </a:pPr>
            <a:r>
              <a:rPr lang="en-US" sz="1200" b="1" dirty="0">
                <a:latin typeface="Calibri" panose="020F0502020204030204" pitchFamily="34" charset="0"/>
                <a:cs typeface="Calibri" panose="020F0502020204030204" pitchFamily="34" charset="0"/>
              </a:rPr>
              <a:t>SPECIAL FEATURES</a:t>
            </a:r>
            <a:endParaRPr lang="en-US" sz="1200" dirty="0">
              <a:latin typeface="Calibri" panose="020F0502020204030204" pitchFamily="34" charset="0"/>
              <a:cs typeface="Calibri" panose="020F0502020204030204" pitchFamily="34" charset="0"/>
            </a:endParaRPr>
          </a:p>
        </p:txBody>
      </p:sp>
      <p:sp>
        <p:nvSpPr>
          <p:cNvPr id="34820"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3B4DAA07-3218-4E84-8EB1-49358BAD8ADA}" type="slidenum">
              <a:rPr lang="es-ES" altLang="en-US" sz="1400">
                <a:solidFill>
                  <a:schemeClr val="tx1"/>
                </a:solidFill>
                <a:latin typeface="Times New Roman" panose="02020603050405020304" pitchFamily="18" charset="0"/>
              </a:rPr>
              <a:pPr>
                <a:spcBef>
                  <a:spcPct val="0"/>
                </a:spcBef>
                <a:buClrTx/>
                <a:buFontTx/>
                <a:buNone/>
              </a:pPr>
              <a:t>17</a:t>
            </a:fld>
            <a:endParaRPr lang="es-ES" altLang="en-US" sz="1400">
              <a:solidFill>
                <a:schemeClr val="tx1"/>
              </a:solidFill>
              <a:latin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379539002"/>
              </p:ext>
            </p:extLst>
          </p:nvPr>
        </p:nvGraphicFramePr>
        <p:xfrm>
          <a:off x="2270126" y="1875217"/>
          <a:ext cx="7581900" cy="2171704"/>
        </p:xfrm>
        <a:graphic>
          <a:graphicData uri="http://schemas.openxmlformats.org/drawingml/2006/table">
            <a:tbl>
              <a:tblPr/>
              <a:tblGrid>
                <a:gridCol w="3354388"/>
                <a:gridCol w="2178050"/>
                <a:gridCol w="2049462"/>
              </a:tblGrid>
              <a:tr h="271463">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rPr>
                        <a:t>Typical general characteristics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CC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smtClean="0">
                          <a:ln>
                            <a:noFill/>
                          </a:ln>
                          <a:solidFill>
                            <a:srgbClr val="FFFFFF"/>
                          </a:solidFill>
                          <a:effectLst/>
                          <a:latin typeface="Calibri" panose="020F0502020204030204" pitchFamily="34" charset="0"/>
                          <a:cs typeface="Calibri" panose="020F0502020204030204" pitchFamily="34" charset="0"/>
                        </a:rPr>
                        <a:t>Inspection Method</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CC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smtClean="0">
                          <a:ln>
                            <a:noFill/>
                          </a:ln>
                          <a:solidFill>
                            <a:srgbClr val="FFFFFF"/>
                          </a:solidFill>
                          <a:effectLst/>
                          <a:latin typeface="Calibri" panose="020F0502020204030204" pitchFamily="34" charset="0"/>
                          <a:cs typeface="Calibri" panose="020F0502020204030204" pitchFamily="34" charset="0"/>
                        </a:rPr>
                        <a:t>Value</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CCCC"/>
                    </a:solidFill>
                  </a:tcPr>
                </a:tc>
              </a:tr>
              <a:tr h="271463">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rPr>
                        <a:t>Boiling point / Boiling range at 1013 </a:t>
                      </a:r>
                      <a:r>
                        <a:rPr kumimoji="0" lang="en-US" altLang="en-US" sz="1200" b="1" i="0" u="none" strike="noStrike" cap="none" normalizeH="0" baseline="0" dirty="0" err="1" smtClean="0">
                          <a:ln>
                            <a:noFill/>
                          </a:ln>
                          <a:solidFill>
                            <a:srgbClr val="FFFFFF"/>
                          </a:solidFill>
                          <a:effectLst/>
                          <a:latin typeface="Calibri" panose="020F0502020204030204" pitchFamily="34" charset="0"/>
                          <a:cs typeface="Calibri" panose="020F0502020204030204" pitchFamily="34" charset="0"/>
                        </a:rPr>
                        <a:t>hPa</a:t>
                      </a:r>
                      <a:endParaRPr kumimoji="0" lang="en-US" altLang="en-US" sz="12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rPr>
                        <a:t>&gt;250 °C</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r>
              <a:tr h="271463">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rPr>
                        <a:t>Flash point</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ISO 2719</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rPr>
                        <a:t>&gt;130 °C</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r>
              <a:tr h="271463">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rPr>
                        <a:t>Density at 25 °C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DIN 51757</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rPr>
                        <a:t>1,031 g/cm³</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r>
              <a:tr h="271463">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rPr>
                        <a:t>Viscosity, dynamic at 25 °C</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DIN 51562</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rPr>
                        <a:t>386 </a:t>
                      </a:r>
                      <a:r>
                        <a:rPr kumimoji="0" lang="en-US" altLang="en-US" sz="1200" b="1" i="0" u="none" strike="noStrike" cap="none" normalizeH="0" baseline="0" dirty="0" err="1" smtClean="0">
                          <a:ln>
                            <a:noFill/>
                          </a:ln>
                          <a:solidFill>
                            <a:srgbClr val="FFFFFF"/>
                          </a:solidFill>
                          <a:effectLst/>
                          <a:latin typeface="Calibri" panose="020F0502020204030204" pitchFamily="34" charset="0"/>
                          <a:cs typeface="Calibri" panose="020F0502020204030204" pitchFamily="34" charset="0"/>
                        </a:rPr>
                        <a:t>mPa.s</a:t>
                      </a:r>
                      <a:endParaRPr kumimoji="0" lang="en-US" altLang="en-US" sz="12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r>
              <a:tr h="271463">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rPr>
                        <a:t>Refractive index (25°C)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0"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rPr>
                        <a:t>1,420</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r>
              <a:tr h="271463">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rPr>
                        <a:t>Purity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CC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CC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rPr>
                        <a:t>99 %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CCCC"/>
                    </a:solidFill>
                  </a:tcPr>
                </a:tc>
              </a:tr>
              <a:tr h="271463">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rPr>
                        <a:t>A.H.E.W. (g/</a:t>
                      </a:r>
                      <a:r>
                        <a:rPr kumimoji="0" lang="en-US" altLang="en-US" sz="1200" b="1" i="0" u="none" strike="noStrike" cap="none" normalizeH="0" baseline="0" dirty="0" err="1" smtClean="0">
                          <a:ln>
                            <a:noFill/>
                          </a:ln>
                          <a:solidFill>
                            <a:srgbClr val="FFFFFF"/>
                          </a:solidFill>
                          <a:effectLst/>
                          <a:latin typeface="Calibri" panose="020F0502020204030204" pitchFamily="34" charset="0"/>
                          <a:cs typeface="Calibri" panose="020F0502020204030204" pitchFamily="34" charset="0"/>
                        </a:rPr>
                        <a:t>eg</a:t>
                      </a:r>
                      <a:r>
                        <a:rPr kumimoji="0" lang="en-US" altLang="en-US" sz="12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rPr>
                        <a:t>)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rPr>
                        <a:t>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rPr>
                        <a:t>183</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r>
            </a:tbl>
          </a:graphicData>
        </a:graphic>
      </p:graphicFrame>
      <p:graphicFrame>
        <p:nvGraphicFramePr>
          <p:cNvPr id="4" name="Table 3"/>
          <p:cNvGraphicFramePr>
            <a:graphicFrameLocks noGrp="1"/>
          </p:cNvGraphicFramePr>
          <p:nvPr/>
        </p:nvGraphicFramePr>
        <p:xfrm>
          <a:off x="2209801" y="4419601"/>
          <a:ext cx="7642225" cy="2011363"/>
        </p:xfrm>
        <a:graphic>
          <a:graphicData uri="http://schemas.openxmlformats.org/drawingml/2006/table">
            <a:tbl>
              <a:tblPr firstRow="1" bandRow="1">
                <a:tableStyleId>{5C22544A-7EE6-4342-B048-85BDC9FD1C3A}</a:tableStyleId>
              </a:tblPr>
              <a:tblGrid>
                <a:gridCol w="3763796"/>
                <a:gridCol w="3878429"/>
              </a:tblGrid>
              <a:tr h="2011363">
                <a:tc>
                  <a:txBody>
                    <a:bodyPr/>
                    <a:lstStyle/>
                    <a:p>
                      <a:r>
                        <a:rPr lang="en-US" sz="1200" b="0" dirty="0" smtClean="0">
                          <a:solidFill>
                            <a:schemeClr val="bg2"/>
                          </a:solidFill>
                          <a:latin typeface="Calibri" panose="020F0502020204030204" pitchFamily="34" charset="0"/>
                        </a:rPr>
                        <a:t>Fast film-drying and cure with liquid epoxy-siloxane polymer</a:t>
                      </a:r>
                    </a:p>
                    <a:p>
                      <a:pPr lvl="0"/>
                      <a:r>
                        <a:rPr lang="en-US" sz="1200" b="0" dirty="0" smtClean="0">
                          <a:solidFill>
                            <a:schemeClr val="bg2"/>
                          </a:solidFill>
                          <a:latin typeface="Calibri" panose="020F0502020204030204" pitchFamily="34" charset="0"/>
                        </a:rPr>
                        <a:t>Excellent anti-corrosive resistance</a:t>
                      </a:r>
                    </a:p>
                    <a:p>
                      <a:pPr lvl="0"/>
                      <a:r>
                        <a:rPr lang="en-US" sz="1200" b="0" dirty="0" smtClean="0">
                          <a:solidFill>
                            <a:schemeClr val="bg2"/>
                          </a:solidFill>
                          <a:latin typeface="Calibri" panose="020F0502020204030204" pitchFamily="34" charset="0"/>
                        </a:rPr>
                        <a:t>Excellent adhesion, toughness</a:t>
                      </a:r>
                    </a:p>
                    <a:p>
                      <a:pPr lvl="0"/>
                      <a:r>
                        <a:rPr lang="en-US" sz="1200" b="0" dirty="0" smtClean="0">
                          <a:solidFill>
                            <a:schemeClr val="bg2"/>
                          </a:solidFill>
                          <a:latin typeface="Calibri" panose="020F0502020204030204" pitchFamily="34" charset="0"/>
                        </a:rPr>
                        <a:t>Excellent water and chemical resistance</a:t>
                      </a:r>
                    </a:p>
                    <a:p>
                      <a:pPr lvl="0"/>
                      <a:r>
                        <a:rPr lang="en-US" sz="1200" b="0" dirty="0" smtClean="0">
                          <a:solidFill>
                            <a:schemeClr val="bg2"/>
                          </a:solidFill>
                          <a:latin typeface="Calibri" panose="020F0502020204030204" pitchFamily="34" charset="0"/>
                        </a:rPr>
                        <a:t>Low temperature cure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bg2"/>
                          </a:solidFill>
                          <a:latin typeface="Calibri" panose="020F0502020204030204" pitchFamily="34" charset="0"/>
                        </a:rPr>
                        <a:t>Reduces the water absorption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bg2"/>
                          </a:solidFill>
                          <a:latin typeface="Calibri" panose="020F0502020204030204" pitchFamily="34" charset="0"/>
                        </a:rPr>
                        <a:t>Improves initial flexibility, thermal resistance.</a:t>
                      </a:r>
                    </a:p>
                    <a:p>
                      <a:endParaRPr lang="en-US" sz="1200" b="0" dirty="0">
                        <a:solidFill>
                          <a:schemeClr val="bg2"/>
                        </a:solidFill>
                        <a:latin typeface="Calibri" panose="020F0502020204030204" pitchFamily="34" charset="0"/>
                      </a:endParaRPr>
                    </a:p>
                  </a:txBody>
                  <a:tcPr marL="91438" marR="91438" marT="45644" marB="45644">
                    <a:solidFill>
                      <a:srgbClr val="0070C0"/>
                    </a:solidFill>
                  </a:tcPr>
                </a:tc>
                <a:tc>
                  <a:txBody>
                    <a:bodyPr/>
                    <a:lstStyle/>
                    <a:p>
                      <a:pPr lvl="0"/>
                      <a:r>
                        <a:rPr lang="en-US" sz="1200" b="0" dirty="0" smtClean="0">
                          <a:solidFill>
                            <a:schemeClr val="bg2"/>
                          </a:solidFill>
                          <a:latin typeface="Calibri" panose="020F0502020204030204" pitchFamily="34" charset="0"/>
                        </a:rPr>
                        <a:t>Excellent compatibility with epoxy-siloxane resins </a:t>
                      </a:r>
                    </a:p>
                    <a:p>
                      <a:pPr lvl="0"/>
                      <a:r>
                        <a:rPr lang="en-US" sz="1200" b="0" dirty="0" smtClean="0">
                          <a:solidFill>
                            <a:schemeClr val="bg2"/>
                          </a:solidFill>
                          <a:latin typeface="Calibri" panose="020F0502020204030204" pitchFamily="34" charset="0"/>
                        </a:rPr>
                        <a:t>extraordinary weathering resistance</a:t>
                      </a:r>
                    </a:p>
                    <a:p>
                      <a:pPr lvl="0"/>
                      <a:r>
                        <a:rPr lang="en-US" sz="1200" b="0" dirty="0" smtClean="0">
                          <a:solidFill>
                            <a:schemeClr val="bg2"/>
                          </a:solidFill>
                          <a:latin typeface="Calibri" panose="020F0502020204030204" pitchFamily="34" charset="0"/>
                        </a:rPr>
                        <a:t>outstanding gloss retention and low yellowing</a:t>
                      </a:r>
                    </a:p>
                    <a:p>
                      <a:pPr lvl="0"/>
                      <a:r>
                        <a:rPr lang="en-US" sz="1200" b="0" dirty="0" smtClean="0">
                          <a:solidFill>
                            <a:schemeClr val="bg2"/>
                          </a:solidFill>
                          <a:latin typeface="Calibri" panose="020F0502020204030204" pitchFamily="34" charset="0"/>
                        </a:rPr>
                        <a:t>isocyanate-free ambient temperature crosslinking</a:t>
                      </a:r>
                    </a:p>
                    <a:p>
                      <a:pPr lvl="0"/>
                      <a:r>
                        <a:rPr lang="en-US" sz="1200" b="0" dirty="0" smtClean="0">
                          <a:solidFill>
                            <a:schemeClr val="bg2"/>
                          </a:solidFill>
                          <a:latin typeface="Calibri" panose="020F0502020204030204" pitchFamily="34" charset="0"/>
                        </a:rPr>
                        <a:t>suitable for very high-solids coatings</a:t>
                      </a:r>
                    </a:p>
                    <a:p>
                      <a:pPr lvl="0"/>
                      <a:r>
                        <a:rPr lang="en-US" sz="1200" b="0" dirty="0" smtClean="0">
                          <a:solidFill>
                            <a:schemeClr val="bg2"/>
                          </a:solidFill>
                          <a:latin typeface="Calibri" panose="020F0502020204030204" pitchFamily="34" charset="0"/>
                        </a:rPr>
                        <a:t>easy-to-clean/anti-</a:t>
                      </a:r>
                      <a:r>
                        <a:rPr lang="en-US" sz="1200" b="0" dirty="0" err="1" smtClean="0">
                          <a:solidFill>
                            <a:schemeClr val="bg2"/>
                          </a:solidFill>
                          <a:latin typeface="Calibri" panose="020F0502020204030204" pitchFamily="34" charset="0"/>
                        </a:rPr>
                        <a:t>grafitti</a:t>
                      </a:r>
                      <a:r>
                        <a:rPr lang="en-US" sz="1200" b="0" dirty="0" smtClean="0">
                          <a:solidFill>
                            <a:schemeClr val="bg2"/>
                          </a:solidFill>
                          <a:latin typeface="Calibri" panose="020F0502020204030204" pitchFamily="34" charset="0"/>
                        </a:rPr>
                        <a:t> effect</a:t>
                      </a:r>
                    </a:p>
                    <a:p>
                      <a:pPr lvl="0"/>
                      <a:r>
                        <a:rPr lang="en-US" sz="1200" b="0" dirty="0" smtClean="0">
                          <a:solidFill>
                            <a:schemeClr val="bg2"/>
                          </a:solidFill>
                          <a:latin typeface="Calibri" panose="020F0502020204030204" pitchFamily="34" charset="0"/>
                        </a:rPr>
                        <a:t>free of </a:t>
                      </a:r>
                      <a:r>
                        <a:rPr lang="en-US" sz="1200" b="0" dirty="0" err="1" smtClean="0">
                          <a:solidFill>
                            <a:schemeClr val="bg2"/>
                          </a:solidFill>
                          <a:latin typeface="Calibri" panose="020F0502020204030204" pitchFamily="34" charset="0"/>
                        </a:rPr>
                        <a:t>benzylalcohol</a:t>
                      </a:r>
                      <a:r>
                        <a:rPr lang="en-US" sz="1200" b="0" dirty="0" smtClean="0">
                          <a:solidFill>
                            <a:schemeClr val="bg2"/>
                          </a:solidFill>
                          <a:latin typeface="Calibri" panose="020F0502020204030204" pitchFamily="34" charset="0"/>
                        </a:rPr>
                        <a:t>/</a:t>
                      </a:r>
                      <a:r>
                        <a:rPr lang="en-US" sz="1200" b="0" dirty="0" err="1" smtClean="0">
                          <a:solidFill>
                            <a:schemeClr val="bg2"/>
                          </a:solidFill>
                          <a:latin typeface="Calibri" panose="020F0502020204030204" pitchFamily="34" charset="0"/>
                        </a:rPr>
                        <a:t>alkylphenols</a:t>
                      </a:r>
                      <a:endParaRPr lang="en-US" sz="1200" b="0" dirty="0" smtClean="0">
                        <a:solidFill>
                          <a:schemeClr val="bg2"/>
                        </a:solidFill>
                        <a:latin typeface="Calibri" panose="020F0502020204030204" pitchFamily="34" charset="0"/>
                      </a:endParaRPr>
                    </a:p>
                    <a:p>
                      <a:endParaRPr lang="en-US" sz="1200" b="0" dirty="0">
                        <a:solidFill>
                          <a:schemeClr val="bg2"/>
                        </a:solidFill>
                        <a:latin typeface="Calibri" panose="020F0502020204030204" pitchFamily="34" charset="0"/>
                      </a:endParaRPr>
                    </a:p>
                  </a:txBody>
                  <a:tcPr marL="91438" marR="91438" marT="45644" marB="45644">
                    <a:solidFill>
                      <a:srgbClr val="0070C0"/>
                    </a:solidFill>
                  </a:tcPr>
                </a:tc>
              </a:tr>
            </a:tbl>
          </a:graphicData>
        </a:graphic>
      </p:graphicFrame>
    </p:spTree>
    <p:extLst>
      <p:ext uri="{BB962C8B-B14F-4D97-AF65-F5344CB8AC3E}">
        <p14:creationId xmlns:p14="http://schemas.microsoft.com/office/powerpoint/2010/main" val="22135873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895600" y="173038"/>
            <a:ext cx="7086600" cy="969962"/>
          </a:xfrm>
        </p:spPr>
        <p:txBody>
          <a:bodyPr/>
          <a:lstStyle/>
          <a:p>
            <a:pPr algn="ctr" eaLnBrk="1" hangingPunct="1"/>
            <a:r>
              <a:rPr lang="en-US" altLang="en-US" b="1" dirty="0" smtClean="0">
                <a:latin typeface="Calibri" panose="020F0502020204030204" pitchFamily="34" charset="0"/>
              </a:rPr>
              <a:t>SHW-175</a:t>
            </a:r>
            <a:br>
              <a:rPr lang="en-US" altLang="en-US" b="1" dirty="0" smtClean="0">
                <a:latin typeface="Calibri" panose="020F0502020204030204" pitchFamily="34" charset="0"/>
              </a:rPr>
            </a:br>
            <a:r>
              <a:rPr lang="en-US" altLang="en-US" sz="2000" dirty="0">
                <a:latin typeface="Calibri" panose="020F0502020204030204" pitchFamily="34" charset="0"/>
              </a:rPr>
              <a:t>AMINE TERMINATED SILICON CURING AGENT WITH NFST.</a:t>
            </a:r>
          </a:p>
        </p:txBody>
      </p:sp>
      <p:sp>
        <p:nvSpPr>
          <p:cNvPr id="3" name="Content Placeholder 2"/>
          <p:cNvSpPr>
            <a:spLocks noGrp="1"/>
          </p:cNvSpPr>
          <p:nvPr>
            <p:ph sz="half" idx="1"/>
          </p:nvPr>
        </p:nvSpPr>
        <p:spPr>
          <a:xfrm>
            <a:off x="2209800" y="1152526"/>
            <a:ext cx="7772400" cy="5553075"/>
          </a:xfrm>
          <a:extLst/>
        </p:spPr>
        <p:txBody>
          <a:bodyPr rtlCol="0"/>
          <a:lstStyle/>
          <a:p>
            <a:pPr>
              <a:defRPr/>
            </a:pPr>
            <a:r>
              <a:rPr lang="en-US" sz="1200" b="1" dirty="0" smtClean="0"/>
              <a:t>SHW-175</a:t>
            </a:r>
            <a:r>
              <a:rPr lang="en-US" sz="1200" dirty="0" smtClean="0"/>
              <a:t> </a:t>
            </a:r>
            <a:r>
              <a:rPr lang="en-US" sz="1200" dirty="0"/>
              <a:t>is a reactive amine terminated silicone curing agent with Nano Fluid Surface Technologies (NFST) used as a crosslinker to improve the antifouling properties and long-term performance of epoxy-siloxane antifouling coatings.</a:t>
            </a:r>
          </a:p>
          <a:p>
            <a:pPr marL="0" indent="0">
              <a:buNone/>
              <a:defRPr/>
            </a:pPr>
            <a:endParaRPr lang="en-US" altLang="en-US" sz="1200" dirty="0">
              <a:latin typeface="Calibri" panose="020F0502020204030204" pitchFamily="34" charset="0"/>
              <a:cs typeface="Calibri" panose="020F0502020204030204" pitchFamily="34" charset="0"/>
            </a:endParaRPr>
          </a:p>
          <a:p>
            <a:pPr marL="0" indent="0">
              <a:buNone/>
              <a:defRPr/>
            </a:pPr>
            <a:endParaRPr lang="en-US" altLang="en-US" sz="1200" dirty="0">
              <a:latin typeface="Calibri" panose="020F0502020204030204" pitchFamily="34" charset="0"/>
              <a:cs typeface="Calibri" panose="020F0502020204030204" pitchFamily="34" charset="0"/>
            </a:endParaRPr>
          </a:p>
          <a:p>
            <a:pPr marL="0" indent="0">
              <a:buNone/>
              <a:defRPr/>
            </a:pPr>
            <a:endParaRPr lang="en-US" altLang="en-US" sz="1200" dirty="0">
              <a:latin typeface="Calibri" panose="020F0502020204030204" pitchFamily="34" charset="0"/>
              <a:cs typeface="Calibri" panose="020F0502020204030204" pitchFamily="34" charset="0"/>
            </a:endParaRPr>
          </a:p>
          <a:p>
            <a:pPr marL="0" indent="0">
              <a:buNone/>
              <a:defRPr/>
            </a:pPr>
            <a:endParaRPr lang="en-US" altLang="en-US" sz="1200" dirty="0">
              <a:latin typeface="Calibri" panose="020F0502020204030204" pitchFamily="34" charset="0"/>
              <a:cs typeface="Calibri" panose="020F0502020204030204" pitchFamily="34" charset="0"/>
            </a:endParaRPr>
          </a:p>
          <a:p>
            <a:pPr marL="0" indent="0">
              <a:buNone/>
              <a:defRPr/>
            </a:pPr>
            <a:endParaRPr lang="en-US" altLang="en-US" sz="1200" dirty="0">
              <a:latin typeface="Calibri" panose="020F0502020204030204" pitchFamily="34" charset="0"/>
              <a:cs typeface="Calibri" panose="020F0502020204030204" pitchFamily="34" charset="0"/>
            </a:endParaRPr>
          </a:p>
          <a:p>
            <a:pPr marL="0" indent="0">
              <a:buNone/>
              <a:defRPr/>
            </a:pPr>
            <a:endParaRPr lang="en-US" altLang="en-US" sz="1200" dirty="0">
              <a:latin typeface="Calibri" panose="020F0502020204030204" pitchFamily="34" charset="0"/>
              <a:cs typeface="Calibri" panose="020F0502020204030204" pitchFamily="34" charset="0"/>
            </a:endParaRPr>
          </a:p>
          <a:p>
            <a:pPr marL="0" indent="0">
              <a:buNone/>
              <a:defRPr/>
            </a:pPr>
            <a:endParaRPr lang="en-US" sz="1200" b="1" dirty="0">
              <a:latin typeface="Calibri" panose="020F0502020204030204" pitchFamily="34" charset="0"/>
              <a:cs typeface="Calibri" panose="020F0502020204030204" pitchFamily="34" charset="0"/>
            </a:endParaRPr>
          </a:p>
          <a:p>
            <a:pPr marL="0" indent="0">
              <a:buNone/>
              <a:defRPr/>
            </a:pPr>
            <a:r>
              <a:rPr lang="en-US" sz="1200" b="1" dirty="0">
                <a:latin typeface="Calibri" panose="020F0502020204030204" pitchFamily="34" charset="0"/>
                <a:cs typeface="Calibri" panose="020F0502020204030204" pitchFamily="34" charset="0"/>
              </a:rPr>
              <a:t>PERFORMANCE ADVANTAGES</a:t>
            </a:r>
            <a:endParaRPr lang="en-US" sz="1200" dirty="0">
              <a:latin typeface="Calibri" panose="020F0502020204030204" pitchFamily="34" charset="0"/>
              <a:cs typeface="Calibri" panose="020F0502020204030204" pitchFamily="34" charset="0"/>
            </a:endParaRPr>
          </a:p>
          <a:p>
            <a:pPr marL="0" indent="0">
              <a:buNone/>
              <a:defRPr/>
            </a:pPr>
            <a:endParaRPr lang="en-US" altLang="en-US" sz="1200" dirty="0">
              <a:latin typeface="Calibri" panose="020F0502020204030204" pitchFamily="34" charset="0"/>
              <a:cs typeface="Calibri" panose="020F0502020204030204" pitchFamily="34" charset="0"/>
            </a:endParaRPr>
          </a:p>
          <a:p>
            <a:pPr marL="0" indent="0">
              <a:buNone/>
              <a:defRPr/>
            </a:pPr>
            <a:endParaRPr lang="en-US" altLang="en-US" sz="1200" dirty="0">
              <a:latin typeface="Calibri" panose="020F0502020204030204" pitchFamily="34" charset="0"/>
              <a:cs typeface="Calibri" panose="020F0502020204030204" pitchFamily="34" charset="0"/>
            </a:endParaRPr>
          </a:p>
          <a:p>
            <a:pPr>
              <a:defRPr/>
            </a:pPr>
            <a:endParaRPr lang="en-US" sz="1200" b="1" dirty="0">
              <a:latin typeface="Calibri" panose="020F0502020204030204" pitchFamily="34" charset="0"/>
              <a:cs typeface="Calibri" panose="020F0502020204030204" pitchFamily="34" charset="0"/>
            </a:endParaRPr>
          </a:p>
          <a:p>
            <a:pPr marL="0" indent="0">
              <a:buNone/>
              <a:defRPr/>
            </a:pPr>
            <a:r>
              <a:rPr lang="en-US" sz="1200" b="1" dirty="0">
                <a:latin typeface="Calibri" panose="020F0502020204030204" pitchFamily="34" charset="0"/>
                <a:cs typeface="Calibri" panose="020F0502020204030204" pitchFamily="34" charset="0"/>
              </a:rPr>
              <a:t>SPECIAL FEATURES</a:t>
            </a:r>
            <a:endParaRPr lang="en-US" sz="1200" dirty="0">
              <a:latin typeface="Calibri" panose="020F0502020204030204" pitchFamily="34" charset="0"/>
              <a:cs typeface="Calibri" panose="020F0502020204030204" pitchFamily="34" charset="0"/>
            </a:endParaRPr>
          </a:p>
        </p:txBody>
      </p:sp>
      <p:sp>
        <p:nvSpPr>
          <p:cNvPr id="35844"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0C5B4512-54AC-496D-B535-FD9AD9CABF33}" type="slidenum">
              <a:rPr lang="es-ES" altLang="en-US" sz="1400">
                <a:solidFill>
                  <a:schemeClr val="tx1"/>
                </a:solidFill>
                <a:latin typeface="Times New Roman" panose="02020603050405020304" pitchFamily="18" charset="0"/>
              </a:rPr>
              <a:pPr>
                <a:spcBef>
                  <a:spcPct val="0"/>
                </a:spcBef>
                <a:buClrTx/>
                <a:buFontTx/>
                <a:buNone/>
              </a:pPr>
              <a:t>18</a:t>
            </a:fld>
            <a:endParaRPr lang="es-ES" altLang="en-US" sz="1400">
              <a:solidFill>
                <a:schemeClr val="tx1"/>
              </a:solidFill>
              <a:latin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946202548"/>
              </p:ext>
            </p:extLst>
          </p:nvPr>
        </p:nvGraphicFramePr>
        <p:xfrm>
          <a:off x="2239963" y="1828800"/>
          <a:ext cx="7581900" cy="2171704"/>
        </p:xfrm>
        <a:graphic>
          <a:graphicData uri="http://schemas.openxmlformats.org/drawingml/2006/table">
            <a:tbl>
              <a:tblPr/>
              <a:tblGrid>
                <a:gridCol w="3354388"/>
                <a:gridCol w="2178050"/>
                <a:gridCol w="2049462"/>
              </a:tblGrid>
              <a:tr h="271463">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rPr>
                        <a:t>Typical general characteristics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CC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smtClean="0">
                          <a:ln>
                            <a:noFill/>
                          </a:ln>
                          <a:solidFill>
                            <a:srgbClr val="FFFFFF"/>
                          </a:solidFill>
                          <a:effectLst/>
                          <a:latin typeface="Calibri" panose="020F0502020204030204" pitchFamily="34" charset="0"/>
                          <a:cs typeface="Calibri" panose="020F0502020204030204" pitchFamily="34" charset="0"/>
                        </a:rPr>
                        <a:t>Inspection Method</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CC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smtClean="0">
                          <a:ln>
                            <a:noFill/>
                          </a:ln>
                          <a:solidFill>
                            <a:srgbClr val="FFFFFF"/>
                          </a:solidFill>
                          <a:effectLst/>
                          <a:latin typeface="Calibri" panose="020F0502020204030204" pitchFamily="34" charset="0"/>
                          <a:cs typeface="Calibri" panose="020F0502020204030204" pitchFamily="34" charset="0"/>
                        </a:rPr>
                        <a:t>Value</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CCCC"/>
                    </a:solidFill>
                  </a:tcPr>
                </a:tc>
              </a:tr>
              <a:tr h="271463">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rPr>
                        <a:t>Boiling point / Boiling range at 1013 </a:t>
                      </a:r>
                      <a:r>
                        <a:rPr kumimoji="0" lang="en-US" altLang="en-US" sz="1200" b="1" i="0" u="none" strike="noStrike" cap="none" normalizeH="0" baseline="0" dirty="0" err="1" smtClean="0">
                          <a:ln>
                            <a:noFill/>
                          </a:ln>
                          <a:solidFill>
                            <a:srgbClr val="FFFFFF"/>
                          </a:solidFill>
                          <a:effectLst/>
                          <a:latin typeface="Calibri" panose="020F0502020204030204" pitchFamily="34" charset="0"/>
                          <a:cs typeface="Calibri" panose="020F0502020204030204" pitchFamily="34" charset="0"/>
                        </a:rPr>
                        <a:t>hPa</a:t>
                      </a:r>
                      <a:endParaRPr kumimoji="0" lang="en-US" altLang="en-US" sz="12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smtClean="0">
                          <a:ln>
                            <a:noFill/>
                          </a:ln>
                          <a:solidFill>
                            <a:srgbClr val="FFFFFF"/>
                          </a:solidFill>
                          <a:effectLst/>
                          <a:latin typeface="Calibri" panose="020F0502020204030204" pitchFamily="34" charset="0"/>
                          <a:cs typeface="Calibri" panose="020F0502020204030204" pitchFamily="34" charset="0"/>
                        </a:rPr>
                        <a:t>217 °C</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r>
              <a:tr h="271463">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rPr>
                        <a:t>Flash point</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ISO 2719</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smtClean="0">
                          <a:ln>
                            <a:noFill/>
                          </a:ln>
                          <a:solidFill>
                            <a:srgbClr val="FFFFFF"/>
                          </a:solidFill>
                          <a:effectLst/>
                          <a:latin typeface="Calibri" panose="020F0502020204030204" pitchFamily="34" charset="0"/>
                          <a:cs typeface="Calibri" panose="020F0502020204030204" pitchFamily="34" charset="0"/>
                        </a:rPr>
                        <a:t>93 °C</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r>
              <a:tr h="271463">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rPr>
                        <a:t>Density at 25 °C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DIN 51757</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smtClean="0">
                          <a:ln>
                            <a:noFill/>
                          </a:ln>
                          <a:solidFill>
                            <a:srgbClr val="FFFFFF"/>
                          </a:solidFill>
                          <a:effectLst/>
                          <a:latin typeface="Calibri" panose="020F0502020204030204" pitchFamily="34" charset="0"/>
                          <a:cs typeface="Calibri" panose="020F0502020204030204" pitchFamily="34" charset="0"/>
                        </a:rPr>
                        <a:t>0,95 g/cm³</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r>
              <a:tr h="271463">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rPr>
                        <a:t>Viscosity, dynamic at 25 °C</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DIN 51562</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rPr>
                        <a:t>approx. 380 </a:t>
                      </a:r>
                      <a:r>
                        <a:rPr kumimoji="0" lang="en-US" altLang="en-US" sz="1200" b="1" i="0" u="none" strike="noStrike" cap="none" normalizeH="0" baseline="0" dirty="0" err="1" smtClean="0">
                          <a:ln>
                            <a:noFill/>
                          </a:ln>
                          <a:solidFill>
                            <a:srgbClr val="FFFFFF"/>
                          </a:solidFill>
                          <a:effectLst/>
                          <a:latin typeface="Calibri" panose="020F0502020204030204" pitchFamily="34" charset="0"/>
                          <a:cs typeface="Calibri" panose="020F0502020204030204" pitchFamily="34" charset="0"/>
                        </a:rPr>
                        <a:t>mPa.s</a:t>
                      </a:r>
                      <a:endParaRPr kumimoji="0" lang="en-US" altLang="en-US" sz="12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r>
              <a:tr h="271463">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rPr>
                        <a:t>Refractive index (25°C)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smtClean="0">
                          <a:ln>
                            <a:noFill/>
                          </a:ln>
                          <a:solidFill>
                            <a:srgbClr val="FFFFFF"/>
                          </a:solidFill>
                          <a:effectLst/>
                          <a:latin typeface="Calibri" panose="020F0502020204030204" pitchFamily="34" charset="0"/>
                          <a:cs typeface="Calibri" panose="020F0502020204030204" pitchFamily="34" charset="0"/>
                        </a:rPr>
                        <a:t>1,420</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r>
              <a:tr h="271463">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rPr>
                        <a:t>Purity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CC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CC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smtClean="0">
                          <a:ln>
                            <a:noFill/>
                          </a:ln>
                          <a:solidFill>
                            <a:srgbClr val="FFFFFF"/>
                          </a:solidFill>
                          <a:effectLst/>
                          <a:latin typeface="Calibri" panose="020F0502020204030204" pitchFamily="34" charset="0"/>
                          <a:cs typeface="Calibri" panose="020F0502020204030204" pitchFamily="34" charset="0"/>
                        </a:rPr>
                        <a:t>97 %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CCCC"/>
                    </a:solidFill>
                  </a:tcPr>
                </a:tc>
              </a:tr>
              <a:tr h="271463">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rPr>
                        <a:t>A.H.E.W. (g/</a:t>
                      </a:r>
                      <a:r>
                        <a:rPr kumimoji="0" lang="en-US" altLang="en-US" sz="1200" b="1" i="0" u="none" strike="noStrike" cap="none" normalizeH="0" baseline="0" dirty="0" err="1" smtClean="0">
                          <a:ln>
                            <a:noFill/>
                          </a:ln>
                          <a:solidFill>
                            <a:srgbClr val="FFFFFF"/>
                          </a:solidFill>
                          <a:effectLst/>
                          <a:latin typeface="Calibri" panose="020F0502020204030204" pitchFamily="34" charset="0"/>
                          <a:cs typeface="Calibri" panose="020F0502020204030204" pitchFamily="34" charset="0"/>
                        </a:rPr>
                        <a:t>eg</a:t>
                      </a:r>
                      <a:r>
                        <a:rPr kumimoji="0" lang="en-US" altLang="en-US" sz="12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rPr>
                        <a:t>)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rPr>
                        <a:t>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rPr>
                        <a:t>178</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951563739"/>
              </p:ext>
            </p:extLst>
          </p:nvPr>
        </p:nvGraphicFramePr>
        <p:xfrm>
          <a:off x="2209801" y="4348163"/>
          <a:ext cx="7642225" cy="2011362"/>
        </p:xfrm>
        <a:graphic>
          <a:graphicData uri="http://schemas.openxmlformats.org/drawingml/2006/table">
            <a:tbl>
              <a:tblPr firstRow="1" bandRow="1">
                <a:tableStyleId>{5C22544A-7EE6-4342-B048-85BDC9FD1C3A}</a:tableStyleId>
              </a:tblPr>
              <a:tblGrid>
                <a:gridCol w="3763796"/>
                <a:gridCol w="3878429"/>
              </a:tblGrid>
              <a:tr h="2011362">
                <a:tc>
                  <a:txBody>
                    <a:bodyPr/>
                    <a:lstStyle/>
                    <a:p>
                      <a:r>
                        <a:rPr lang="en-US" sz="1200" b="0" dirty="0" smtClean="0">
                          <a:solidFill>
                            <a:schemeClr val="bg2"/>
                          </a:solidFill>
                          <a:latin typeface="Calibri" panose="020F0502020204030204" pitchFamily="34" charset="0"/>
                        </a:rPr>
                        <a:t>Fast film-drying and cure with liquid epoxy-siloxane polymer</a:t>
                      </a:r>
                    </a:p>
                    <a:p>
                      <a:pPr lvl="0"/>
                      <a:r>
                        <a:rPr lang="en-US" sz="1200" b="0" dirty="0" smtClean="0">
                          <a:solidFill>
                            <a:schemeClr val="bg2"/>
                          </a:solidFill>
                          <a:latin typeface="Calibri" panose="020F0502020204030204" pitchFamily="34" charset="0"/>
                        </a:rPr>
                        <a:t>Excellent anti-corrosive resistance</a:t>
                      </a:r>
                    </a:p>
                    <a:p>
                      <a:pPr lvl="0"/>
                      <a:r>
                        <a:rPr lang="en-US" sz="1200" b="0" dirty="0" smtClean="0">
                          <a:solidFill>
                            <a:schemeClr val="bg2"/>
                          </a:solidFill>
                          <a:latin typeface="Calibri" panose="020F0502020204030204" pitchFamily="34" charset="0"/>
                        </a:rPr>
                        <a:t>Excellent adhesion, toughness</a:t>
                      </a:r>
                    </a:p>
                    <a:p>
                      <a:pPr lvl="0"/>
                      <a:r>
                        <a:rPr lang="en-US" sz="1200" b="0" dirty="0" smtClean="0">
                          <a:solidFill>
                            <a:schemeClr val="bg2"/>
                          </a:solidFill>
                          <a:latin typeface="Calibri" panose="020F0502020204030204" pitchFamily="34" charset="0"/>
                        </a:rPr>
                        <a:t>Excellent water and chemical resistance</a:t>
                      </a:r>
                    </a:p>
                    <a:p>
                      <a:pPr lvl="0"/>
                      <a:r>
                        <a:rPr lang="en-US" sz="1200" b="0" dirty="0" smtClean="0">
                          <a:solidFill>
                            <a:schemeClr val="bg2"/>
                          </a:solidFill>
                          <a:latin typeface="Calibri" panose="020F0502020204030204" pitchFamily="34" charset="0"/>
                        </a:rPr>
                        <a:t>Low temperature cure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bg2"/>
                          </a:solidFill>
                          <a:latin typeface="Calibri" panose="020F0502020204030204" pitchFamily="34" charset="0"/>
                        </a:rPr>
                        <a:t>Reduces the water absorption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bg2"/>
                          </a:solidFill>
                          <a:latin typeface="Calibri" panose="020F0502020204030204" pitchFamily="34" charset="0"/>
                        </a:rPr>
                        <a:t>Improves initial flexibility, thermal resistance.</a:t>
                      </a:r>
                    </a:p>
                    <a:p>
                      <a:endParaRPr lang="en-US" sz="1200" b="0" dirty="0">
                        <a:solidFill>
                          <a:schemeClr val="bg2"/>
                        </a:solidFill>
                        <a:latin typeface="Calibri" panose="020F0502020204030204" pitchFamily="34" charset="0"/>
                      </a:endParaRPr>
                    </a:p>
                  </a:txBody>
                  <a:tcPr marL="91438" marR="91438" marT="45644" marB="45644">
                    <a:solidFill>
                      <a:srgbClr val="0070C0"/>
                    </a:solidFill>
                  </a:tcPr>
                </a:tc>
                <a:tc>
                  <a:txBody>
                    <a:bodyPr/>
                    <a:lstStyle/>
                    <a:p>
                      <a:pPr lvl="0"/>
                      <a:r>
                        <a:rPr lang="en-US" sz="1200" b="0" dirty="0" smtClean="0">
                          <a:solidFill>
                            <a:schemeClr val="bg2"/>
                          </a:solidFill>
                          <a:latin typeface="Calibri" panose="020F0502020204030204" pitchFamily="34" charset="0"/>
                        </a:rPr>
                        <a:t>Excellent compatibility with epoxy-siloxane resins </a:t>
                      </a:r>
                    </a:p>
                    <a:p>
                      <a:pPr lvl="0"/>
                      <a:r>
                        <a:rPr lang="en-US" sz="1200" b="0" dirty="0" smtClean="0">
                          <a:solidFill>
                            <a:schemeClr val="bg2"/>
                          </a:solidFill>
                          <a:latin typeface="Calibri" panose="020F0502020204030204" pitchFamily="34" charset="0"/>
                        </a:rPr>
                        <a:t>extraordinary weathering resistance</a:t>
                      </a:r>
                    </a:p>
                    <a:p>
                      <a:pPr lvl="0"/>
                      <a:r>
                        <a:rPr lang="en-US" sz="1200" b="0" dirty="0" smtClean="0">
                          <a:solidFill>
                            <a:schemeClr val="bg2"/>
                          </a:solidFill>
                          <a:latin typeface="Calibri" panose="020F0502020204030204" pitchFamily="34" charset="0"/>
                        </a:rPr>
                        <a:t>outstanding gloss retention and low yellowing</a:t>
                      </a:r>
                    </a:p>
                    <a:p>
                      <a:pPr lvl="0"/>
                      <a:r>
                        <a:rPr lang="en-US" sz="1200" b="0" dirty="0" smtClean="0">
                          <a:solidFill>
                            <a:schemeClr val="bg2"/>
                          </a:solidFill>
                          <a:latin typeface="Calibri" panose="020F0502020204030204" pitchFamily="34" charset="0"/>
                        </a:rPr>
                        <a:t>isocyanate-free ambient temperature crosslinking</a:t>
                      </a:r>
                    </a:p>
                    <a:p>
                      <a:pPr lvl="0"/>
                      <a:r>
                        <a:rPr lang="en-US" sz="1200" b="0" dirty="0" smtClean="0">
                          <a:solidFill>
                            <a:schemeClr val="bg2"/>
                          </a:solidFill>
                          <a:latin typeface="Calibri" panose="020F0502020204030204" pitchFamily="34" charset="0"/>
                        </a:rPr>
                        <a:t>suitable for very high-solids coatings</a:t>
                      </a:r>
                    </a:p>
                    <a:p>
                      <a:pPr lvl="0"/>
                      <a:r>
                        <a:rPr lang="en-US" sz="1200" b="0" dirty="0" smtClean="0">
                          <a:solidFill>
                            <a:schemeClr val="bg2"/>
                          </a:solidFill>
                          <a:latin typeface="Calibri" panose="020F0502020204030204" pitchFamily="34" charset="0"/>
                        </a:rPr>
                        <a:t>easy-to-clean/anti-</a:t>
                      </a:r>
                      <a:r>
                        <a:rPr lang="en-US" sz="1200" b="0" dirty="0" err="1" smtClean="0">
                          <a:solidFill>
                            <a:schemeClr val="bg2"/>
                          </a:solidFill>
                          <a:latin typeface="Calibri" panose="020F0502020204030204" pitchFamily="34" charset="0"/>
                        </a:rPr>
                        <a:t>grafitti</a:t>
                      </a:r>
                      <a:r>
                        <a:rPr lang="en-US" sz="1200" b="0" dirty="0" smtClean="0">
                          <a:solidFill>
                            <a:schemeClr val="bg2"/>
                          </a:solidFill>
                          <a:latin typeface="Calibri" panose="020F0502020204030204" pitchFamily="34" charset="0"/>
                        </a:rPr>
                        <a:t> effect</a:t>
                      </a:r>
                    </a:p>
                    <a:p>
                      <a:pPr lvl="0"/>
                      <a:r>
                        <a:rPr lang="en-US" sz="1200" b="0" dirty="0" smtClean="0">
                          <a:solidFill>
                            <a:schemeClr val="bg2"/>
                          </a:solidFill>
                          <a:latin typeface="Calibri" panose="020F0502020204030204" pitchFamily="34" charset="0"/>
                        </a:rPr>
                        <a:t>free of </a:t>
                      </a:r>
                      <a:r>
                        <a:rPr lang="en-US" sz="1200" b="0" dirty="0" err="1" smtClean="0">
                          <a:solidFill>
                            <a:schemeClr val="bg2"/>
                          </a:solidFill>
                          <a:latin typeface="Calibri" panose="020F0502020204030204" pitchFamily="34" charset="0"/>
                        </a:rPr>
                        <a:t>benzylalcohol</a:t>
                      </a:r>
                      <a:r>
                        <a:rPr lang="en-US" sz="1200" b="0" dirty="0" smtClean="0">
                          <a:solidFill>
                            <a:schemeClr val="bg2"/>
                          </a:solidFill>
                          <a:latin typeface="Calibri" panose="020F0502020204030204" pitchFamily="34" charset="0"/>
                        </a:rPr>
                        <a:t>/</a:t>
                      </a:r>
                      <a:r>
                        <a:rPr lang="en-US" sz="1200" b="0" dirty="0" err="1" smtClean="0">
                          <a:solidFill>
                            <a:schemeClr val="bg2"/>
                          </a:solidFill>
                          <a:latin typeface="Calibri" panose="020F0502020204030204" pitchFamily="34" charset="0"/>
                        </a:rPr>
                        <a:t>alkylphenols</a:t>
                      </a:r>
                      <a:endParaRPr lang="en-US" sz="1200" b="0" dirty="0" smtClean="0">
                        <a:solidFill>
                          <a:schemeClr val="bg2"/>
                        </a:solidFill>
                        <a:latin typeface="Calibri" panose="020F0502020204030204" pitchFamily="34" charset="0"/>
                      </a:endParaRPr>
                    </a:p>
                    <a:p>
                      <a:endParaRPr lang="en-US" sz="1200" b="0" dirty="0">
                        <a:solidFill>
                          <a:schemeClr val="bg2"/>
                        </a:solidFill>
                        <a:latin typeface="Calibri" panose="020F0502020204030204" pitchFamily="34" charset="0"/>
                      </a:endParaRPr>
                    </a:p>
                  </a:txBody>
                  <a:tcPr marL="91438" marR="91438" marT="45644" marB="45644">
                    <a:solidFill>
                      <a:srgbClr val="0070C0"/>
                    </a:solidFill>
                  </a:tcPr>
                </a:tc>
              </a:tr>
            </a:tbl>
          </a:graphicData>
        </a:graphic>
      </p:graphicFrame>
    </p:spTree>
    <p:extLst>
      <p:ext uri="{BB962C8B-B14F-4D97-AF65-F5344CB8AC3E}">
        <p14:creationId xmlns:p14="http://schemas.microsoft.com/office/powerpoint/2010/main" val="8672318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895600" y="173038"/>
            <a:ext cx="7086600" cy="969962"/>
          </a:xfrm>
        </p:spPr>
        <p:txBody>
          <a:bodyPr/>
          <a:lstStyle/>
          <a:p>
            <a:pPr algn="ctr" eaLnBrk="1" hangingPunct="1"/>
            <a:r>
              <a:rPr lang="en-US" altLang="en-US" b="1" dirty="0" smtClean="0">
                <a:latin typeface="Calibri" panose="020F0502020204030204" pitchFamily="34" charset="0"/>
              </a:rPr>
              <a:t>SHW-180</a:t>
            </a:r>
            <a:br>
              <a:rPr lang="en-US" altLang="en-US" b="1" dirty="0" smtClean="0">
                <a:latin typeface="Calibri" panose="020F0502020204030204" pitchFamily="34" charset="0"/>
              </a:rPr>
            </a:br>
            <a:r>
              <a:rPr lang="en-US" altLang="en-US" sz="2000" dirty="0">
                <a:latin typeface="Calibri" panose="020F0502020204030204" pitchFamily="34" charset="0"/>
              </a:rPr>
              <a:t>AMINE TERMINATED SILICON CURING AGENT WITH NFST.</a:t>
            </a:r>
          </a:p>
        </p:txBody>
      </p:sp>
      <p:sp>
        <p:nvSpPr>
          <p:cNvPr id="3" name="Content Placeholder 2"/>
          <p:cNvSpPr>
            <a:spLocks noGrp="1"/>
          </p:cNvSpPr>
          <p:nvPr>
            <p:ph sz="half" idx="1"/>
          </p:nvPr>
        </p:nvSpPr>
        <p:spPr>
          <a:xfrm>
            <a:off x="2209800" y="1152526"/>
            <a:ext cx="7772400" cy="5553075"/>
          </a:xfrm>
          <a:extLst/>
        </p:spPr>
        <p:txBody>
          <a:bodyPr rtlCol="0"/>
          <a:lstStyle/>
          <a:p>
            <a:pPr>
              <a:defRPr/>
            </a:pPr>
            <a:r>
              <a:rPr lang="en-US" sz="1200" b="1" dirty="0" smtClean="0"/>
              <a:t>SHW-180</a:t>
            </a:r>
            <a:r>
              <a:rPr lang="en-US" sz="1200" dirty="0" smtClean="0"/>
              <a:t> </a:t>
            </a:r>
            <a:r>
              <a:rPr lang="en-US" sz="1200" dirty="0"/>
              <a:t>is a reactive amine terminated silicone curing agent with Nano Fluid Surface Technologies (NFST) used as a crosslinker to improve the antifouling properties and long-term performance of epoxy-siloxane antifouling coatings.</a:t>
            </a:r>
          </a:p>
          <a:p>
            <a:pPr marL="0" indent="0">
              <a:buNone/>
              <a:defRPr/>
            </a:pPr>
            <a:endParaRPr lang="en-US" altLang="en-US" sz="1200" dirty="0">
              <a:latin typeface="Calibri" panose="020F0502020204030204" pitchFamily="34" charset="0"/>
              <a:cs typeface="Calibri" panose="020F0502020204030204" pitchFamily="34" charset="0"/>
            </a:endParaRPr>
          </a:p>
          <a:p>
            <a:pPr marL="0" indent="0">
              <a:buNone/>
              <a:defRPr/>
            </a:pPr>
            <a:endParaRPr lang="en-US" altLang="en-US" sz="1200" dirty="0">
              <a:latin typeface="Calibri" panose="020F0502020204030204" pitchFamily="34" charset="0"/>
              <a:cs typeface="Calibri" panose="020F0502020204030204" pitchFamily="34" charset="0"/>
            </a:endParaRPr>
          </a:p>
          <a:p>
            <a:pPr marL="0" indent="0">
              <a:buNone/>
              <a:defRPr/>
            </a:pPr>
            <a:endParaRPr lang="en-US" altLang="en-US" sz="1200" dirty="0">
              <a:latin typeface="Calibri" panose="020F0502020204030204" pitchFamily="34" charset="0"/>
              <a:cs typeface="Calibri" panose="020F0502020204030204" pitchFamily="34" charset="0"/>
            </a:endParaRPr>
          </a:p>
          <a:p>
            <a:pPr marL="0" indent="0">
              <a:buNone/>
              <a:defRPr/>
            </a:pPr>
            <a:endParaRPr lang="en-US" altLang="en-US" sz="1200" dirty="0">
              <a:latin typeface="Calibri" panose="020F0502020204030204" pitchFamily="34" charset="0"/>
              <a:cs typeface="Calibri" panose="020F0502020204030204" pitchFamily="34" charset="0"/>
            </a:endParaRPr>
          </a:p>
          <a:p>
            <a:pPr marL="0" indent="0">
              <a:buNone/>
              <a:defRPr/>
            </a:pPr>
            <a:endParaRPr lang="en-US" altLang="en-US" sz="1200" dirty="0">
              <a:latin typeface="Calibri" panose="020F0502020204030204" pitchFamily="34" charset="0"/>
              <a:cs typeface="Calibri" panose="020F0502020204030204" pitchFamily="34" charset="0"/>
            </a:endParaRPr>
          </a:p>
          <a:p>
            <a:pPr marL="0" indent="0">
              <a:buNone/>
              <a:defRPr/>
            </a:pPr>
            <a:endParaRPr lang="en-US" altLang="en-US" sz="1200" dirty="0">
              <a:latin typeface="Calibri" panose="020F0502020204030204" pitchFamily="34" charset="0"/>
              <a:cs typeface="Calibri" panose="020F0502020204030204" pitchFamily="34" charset="0"/>
            </a:endParaRPr>
          </a:p>
          <a:p>
            <a:pPr marL="0" indent="0">
              <a:buNone/>
              <a:defRPr/>
            </a:pPr>
            <a:endParaRPr lang="en-US" sz="1200" b="1" dirty="0">
              <a:latin typeface="Calibri" panose="020F0502020204030204" pitchFamily="34" charset="0"/>
              <a:cs typeface="Calibri" panose="020F0502020204030204" pitchFamily="34" charset="0"/>
            </a:endParaRPr>
          </a:p>
          <a:p>
            <a:pPr marL="0" indent="0">
              <a:buNone/>
              <a:defRPr/>
            </a:pPr>
            <a:r>
              <a:rPr lang="en-US" sz="1200" b="1" dirty="0">
                <a:latin typeface="Calibri" panose="020F0502020204030204" pitchFamily="34" charset="0"/>
                <a:cs typeface="Calibri" panose="020F0502020204030204" pitchFamily="34" charset="0"/>
              </a:rPr>
              <a:t>PERFORMANCE ADVANTAGES</a:t>
            </a:r>
            <a:endParaRPr lang="en-US" sz="1200" dirty="0">
              <a:latin typeface="Calibri" panose="020F0502020204030204" pitchFamily="34" charset="0"/>
              <a:cs typeface="Calibri" panose="020F0502020204030204" pitchFamily="34" charset="0"/>
            </a:endParaRPr>
          </a:p>
          <a:p>
            <a:pPr marL="0" indent="0">
              <a:buNone/>
              <a:defRPr/>
            </a:pPr>
            <a:endParaRPr lang="en-US" altLang="en-US" sz="1200" dirty="0">
              <a:latin typeface="Calibri" panose="020F0502020204030204" pitchFamily="34" charset="0"/>
              <a:cs typeface="Calibri" panose="020F0502020204030204" pitchFamily="34" charset="0"/>
            </a:endParaRPr>
          </a:p>
          <a:p>
            <a:pPr marL="0" indent="0">
              <a:buNone/>
              <a:defRPr/>
            </a:pPr>
            <a:endParaRPr lang="en-US" altLang="en-US" sz="1200" dirty="0">
              <a:latin typeface="Calibri" panose="020F0502020204030204" pitchFamily="34" charset="0"/>
              <a:cs typeface="Calibri" panose="020F0502020204030204" pitchFamily="34" charset="0"/>
            </a:endParaRPr>
          </a:p>
          <a:p>
            <a:pPr>
              <a:defRPr/>
            </a:pPr>
            <a:endParaRPr lang="en-US" sz="1200" b="1" dirty="0">
              <a:latin typeface="Calibri" panose="020F0502020204030204" pitchFamily="34" charset="0"/>
              <a:cs typeface="Calibri" panose="020F0502020204030204" pitchFamily="34" charset="0"/>
            </a:endParaRPr>
          </a:p>
          <a:p>
            <a:pPr marL="0" indent="0">
              <a:buNone/>
              <a:defRPr/>
            </a:pPr>
            <a:r>
              <a:rPr lang="en-US" sz="1200" b="1" dirty="0">
                <a:latin typeface="Calibri" panose="020F0502020204030204" pitchFamily="34" charset="0"/>
                <a:cs typeface="Calibri" panose="020F0502020204030204" pitchFamily="34" charset="0"/>
              </a:rPr>
              <a:t>SPECIAL FEATURES</a:t>
            </a:r>
            <a:endParaRPr lang="en-US" sz="1200" dirty="0">
              <a:latin typeface="Calibri" panose="020F0502020204030204" pitchFamily="34" charset="0"/>
              <a:cs typeface="Calibri" panose="020F0502020204030204" pitchFamily="34" charset="0"/>
            </a:endParaRPr>
          </a:p>
        </p:txBody>
      </p:sp>
      <p:sp>
        <p:nvSpPr>
          <p:cNvPr id="35844"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0C5B4512-54AC-496D-B535-FD9AD9CABF33}" type="slidenum">
              <a:rPr lang="es-ES" altLang="en-US" sz="1400">
                <a:solidFill>
                  <a:schemeClr val="tx1"/>
                </a:solidFill>
                <a:latin typeface="Times New Roman" panose="02020603050405020304" pitchFamily="18" charset="0"/>
              </a:rPr>
              <a:pPr>
                <a:spcBef>
                  <a:spcPct val="0"/>
                </a:spcBef>
                <a:buClrTx/>
                <a:buFontTx/>
                <a:buNone/>
              </a:pPr>
              <a:t>19</a:t>
            </a:fld>
            <a:endParaRPr lang="es-ES" altLang="en-US" sz="1400">
              <a:solidFill>
                <a:schemeClr val="tx1"/>
              </a:solidFill>
              <a:latin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541757238"/>
              </p:ext>
            </p:extLst>
          </p:nvPr>
        </p:nvGraphicFramePr>
        <p:xfrm>
          <a:off x="2239963" y="1828800"/>
          <a:ext cx="7581900" cy="2171704"/>
        </p:xfrm>
        <a:graphic>
          <a:graphicData uri="http://schemas.openxmlformats.org/drawingml/2006/table">
            <a:tbl>
              <a:tblPr/>
              <a:tblGrid>
                <a:gridCol w="3354388"/>
                <a:gridCol w="2178050"/>
                <a:gridCol w="2049462"/>
              </a:tblGrid>
              <a:tr h="271463">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rPr>
                        <a:t>Typical general characteristics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CC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smtClean="0">
                          <a:ln>
                            <a:noFill/>
                          </a:ln>
                          <a:solidFill>
                            <a:srgbClr val="FFFFFF"/>
                          </a:solidFill>
                          <a:effectLst/>
                          <a:latin typeface="Calibri" panose="020F0502020204030204" pitchFamily="34" charset="0"/>
                          <a:cs typeface="Calibri" panose="020F0502020204030204" pitchFamily="34" charset="0"/>
                        </a:rPr>
                        <a:t>Inspection Method</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CC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smtClean="0">
                          <a:ln>
                            <a:noFill/>
                          </a:ln>
                          <a:solidFill>
                            <a:srgbClr val="FFFFFF"/>
                          </a:solidFill>
                          <a:effectLst/>
                          <a:latin typeface="Calibri" panose="020F0502020204030204" pitchFamily="34" charset="0"/>
                          <a:cs typeface="Calibri" panose="020F0502020204030204" pitchFamily="34" charset="0"/>
                        </a:rPr>
                        <a:t>Value</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CCCC"/>
                    </a:solidFill>
                  </a:tcPr>
                </a:tc>
              </a:tr>
              <a:tr h="271463">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rPr>
                        <a:t>Boiling point / Boiling range at 1013 </a:t>
                      </a:r>
                      <a:r>
                        <a:rPr kumimoji="0" lang="en-US" altLang="en-US" sz="1200" b="1" i="0" u="none" strike="noStrike" cap="none" normalizeH="0" baseline="0" dirty="0" err="1" smtClean="0">
                          <a:ln>
                            <a:noFill/>
                          </a:ln>
                          <a:solidFill>
                            <a:srgbClr val="FFFFFF"/>
                          </a:solidFill>
                          <a:effectLst/>
                          <a:latin typeface="Calibri" panose="020F0502020204030204" pitchFamily="34" charset="0"/>
                          <a:cs typeface="Calibri" panose="020F0502020204030204" pitchFamily="34" charset="0"/>
                        </a:rPr>
                        <a:t>hPa</a:t>
                      </a:r>
                      <a:endParaRPr kumimoji="0" lang="en-US" altLang="en-US" sz="12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smtClean="0">
                          <a:ln>
                            <a:noFill/>
                          </a:ln>
                          <a:solidFill>
                            <a:srgbClr val="FFFFFF"/>
                          </a:solidFill>
                          <a:effectLst/>
                          <a:latin typeface="Calibri" panose="020F0502020204030204" pitchFamily="34" charset="0"/>
                          <a:cs typeface="Calibri" panose="020F0502020204030204" pitchFamily="34" charset="0"/>
                        </a:rPr>
                        <a:t>217 °C</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r>
              <a:tr h="271463">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rPr>
                        <a:t>Flash point</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ISO 2719</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smtClean="0">
                          <a:ln>
                            <a:noFill/>
                          </a:ln>
                          <a:solidFill>
                            <a:srgbClr val="FFFFFF"/>
                          </a:solidFill>
                          <a:effectLst/>
                          <a:latin typeface="Calibri" panose="020F0502020204030204" pitchFamily="34" charset="0"/>
                          <a:cs typeface="Calibri" panose="020F0502020204030204" pitchFamily="34" charset="0"/>
                        </a:rPr>
                        <a:t>93 °C</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r>
              <a:tr h="271463">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rPr>
                        <a:t>Density at 25 °C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DIN 51757</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smtClean="0">
                          <a:ln>
                            <a:noFill/>
                          </a:ln>
                          <a:solidFill>
                            <a:srgbClr val="FFFFFF"/>
                          </a:solidFill>
                          <a:effectLst/>
                          <a:latin typeface="Calibri" panose="020F0502020204030204" pitchFamily="34" charset="0"/>
                          <a:cs typeface="Calibri" panose="020F0502020204030204" pitchFamily="34" charset="0"/>
                        </a:rPr>
                        <a:t>0,95 g/cm³</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r>
              <a:tr h="271463">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rPr>
                        <a:t>Viscosity, dynamic at 25 °C</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DIN 51562</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rPr>
                        <a:t>approx. 380 </a:t>
                      </a:r>
                      <a:r>
                        <a:rPr kumimoji="0" lang="en-US" altLang="en-US" sz="1200" b="1" i="0" u="none" strike="noStrike" cap="none" normalizeH="0" baseline="0" dirty="0" err="1" smtClean="0">
                          <a:ln>
                            <a:noFill/>
                          </a:ln>
                          <a:solidFill>
                            <a:srgbClr val="FFFFFF"/>
                          </a:solidFill>
                          <a:effectLst/>
                          <a:latin typeface="Calibri" panose="020F0502020204030204" pitchFamily="34" charset="0"/>
                          <a:cs typeface="Calibri" panose="020F0502020204030204" pitchFamily="34" charset="0"/>
                        </a:rPr>
                        <a:t>mPa.s</a:t>
                      </a:r>
                      <a:endParaRPr kumimoji="0" lang="en-US" altLang="en-US" sz="12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r>
              <a:tr h="271463">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rPr>
                        <a:t>Refractive index (25°C)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smtClean="0">
                          <a:ln>
                            <a:noFill/>
                          </a:ln>
                          <a:solidFill>
                            <a:srgbClr val="FFFFFF"/>
                          </a:solidFill>
                          <a:effectLst/>
                          <a:latin typeface="Calibri" panose="020F0502020204030204" pitchFamily="34" charset="0"/>
                          <a:cs typeface="Calibri" panose="020F0502020204030204" pitchFamily="34" charset="0"/>
                        </a:rPr>
                        <a:t>1,420</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r>
              <a:tr h="271463">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rPr>
                        <a:t>Purity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CC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CC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smtClean="0">
                          <a:ln>
                            <a:noFill/>
                          </a:ln>
                          <a:solidFill>
                            <a:srgbClr val="FFFFFF"/>
                          </a:solidFill>
                          <a:effectLst/>
                          <a:latin typeface="Calibri" panose="020F0502020204030204" pitchFamily="34" charset="0"/>
                          <a:cs typeface="Calibri" panose="020F0502020204030204" pitchFamily="34" charset="0"/>
                        </a:rPr>
                        <a:t>97 %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CCCC"/>
                    </a:solidFill>
                  </a:tcPr>
                </a:tc>
              </a:tr>
              <a:tr h="271463">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rPr>
                        <a:t>A.H.E.W. (g/</a:t>
                      </a:r>
                      <a:r>
                        <a:rPr kumimoji="0" lang="en-US" altLang="en-US" sz="1200" b="1" i="0" u="none" strike="noStrike" cap="none" normalizeH="0" baseline="0" dirty="0" err="1" smtClean="0">
                          <a:ln>
                            <a:noFill/>
                          </a:ln>
                          <a:solidFill>
                            <a:srgbClr val="FFFFFF"/>
                          </a:solidFill>
                          <a:effectLst/>
                          <a:latin typeface="Calibri" panose="020F0502020204030204" pitchFamily="34" charset="0"/>
                          <a:cs typeface="Calibri" panose="020F0502020204030204" pitchFamily="34" charset="0"/>
                        </a:rPr>
                        <a:t>eg</a:t>
                      </a:r>
                      <a:r>
                        <a:rPr kumimoji="0" lang="en-US" altLang="en-US" sz="12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rPr>
                        <a:t>)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rPr>
                        <a:t>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rPr>
                        <a:t>181</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CC"/>
                    </a:solidFill>
                  </a:tcPr>
                </a:tc>
              </a:tr>
            </a:tbl>
          </a:graphicData>
        </a:graphic>
      </p:graphicFrame>
      <p:graphicFrame>
        <p:nvGraphicFramePr>
          <p:cNvPr id="4" name="Table 3"/>
          <p:cNvGraphicFramePr>
            <a:graphicFrameLocks noGrp="1"/>
          </p:cNvGraphicFramePr>
          <p:nvPr>
            <p:extLst/>
          </p:nvPr>
        </p:nvGraphicFramePr>
        <p:xfrm>
          <a:off x="2209801" y="4348163"/>
          <a:ext cx="7642225" cy="2011362"/>
        </p:xfrm>
        <a:graphic>
          <a:graphicData uri="http://schemas.openxmlformats.org/drawingml/2006/table">
            <a:tbl>
              <a:tblPr firstRow="1" bandRow="1">
                <a:tableStyleId>{5C22544A-7EE6-4342-B048-85BDC9FD1C3A}</a:tableStyleId>
              </a:tblPr>
              <a:tblGrid>
                <a:gridCol w="3763796"/>
                <a:gridCol w="3878429"/>
              </a:tblGrid>
              <a:tr h="2011362">
                <a:tc>
                  <a:txBody>
                    <a:bodyPr/>
                    <a:lstStyle/>
                    <a:p>
                      <a:r>
                        <a:rPr lang="en-US" sz="1200" b="0" dirty="0" smtClean="0">
                          <a:solidFill>
                            <a:schemeClr val="bg2"/>
                          </a:solidFill>
                          <a:latin typeface="Calibri" panose="020F0502020204030204" pitchFamily="34" charset="0"/>
                        </a:rPr>
                        <a:t>Fast film-drying and cure with liquid epoxy-siloxane polymer</a:t>
                      </a:r>
                    </a:p>
                    <a:p>
                      <a:pPr lvl="0"/>
                      <a:r>
                        <a:rPr lang="en-US" sz="1200" b="0" dirty="0" smtClean="0">
                          <a:solidFill>
                            <a:schemeClr val="bg2"/>
                          </a:solidFill>
                          <a:latin typeface="Calibri" panose="020F0502020204030204" pitchFamily="34" charset="0"/>
                        </a:rPr>
                        <a:t>Excellent anti-corrosive resistance</a:t>
                      </a:r>
                    </a:p>
                    <a:p>
                      <a:pPr lvl="0"/>
                      <a:r>
                        <a:rPr lang="en-US" sz="1200" b="0" dirty="0" smtClean="0">
                          <a:solidFill>
                            <a:schemeClr val="bg2"/>
                          </a:solidFill>
                          <a:latin typeface="Calibri" panose="020F0502020204030204" pitchFamily="34" charset="0"/>
                        </a:rPr>
                        <a:t>Excellent adhesion, toughness</a:t>
                      </a:r>
                    </a:p>
                    <a:p>
                      <a:pPr lvl="0"/>
                      <a:r>
                        <a:rPr lang="en-US" sz="1200" b="0" dirty="0" smtClean="0">
                          <a:solidFill>
                            <a:schemeClr val="bg2"/>
                          </a:solidFill>
                          <a:latin typeface="Calibri" panose="020F0502020204030204" pitchFamily="34" charset="0"/>
                        </a:rPr>
                        <a:t>Excellent water and chemical resistance</a:t>
                      </a:r>
                    </a:p>
                    <a:p>
                      <a:pPr lvl="0"/>
                      <a:r>
                        <a:rPr lang="en-US" sz="1200" b="0" dirty="0" smtClean="0">
                          <a:solidFill>
                            <a:schemeClr val="bg2"/>
                          </a:solidFill>
                          <a:latin typeface="Calibri" panose="020F0502020204030204" pitchFamily="34" charset="0"/>
                        </a:rPr>
                        <a:t>Low temperature cure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bg2"/>
                          </a:solidFill>
                          <a:latin typeface="Calibri" panose="020F0502020204030204" pitchFamily="34" charset="0"/>
                        </a:rPr>
                        <a:t>Reduces the water absorption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bg2"/>
                          </a:solidFill>
                          <a:latin typeface="Calibri" panose="020F0502020204030204" pitchFamily="34" charset="0"/>
                        </a:rPr>
                        <a:t>Improves initial flexibility, thermal resistance.</a:t>
                      </a:r>
                    </a:p>
                    <a:p>
                      <a:endParaRPr lang="en-US" sz="1200" b="0" dirty="0">
                        <a:solidFill>
                          <a:schemeClr val="bg2"/>
                        </a:solidFill>
                        <a:latin typeface="Calibri" panose="020F0502020204030204" pitchFamily="34" charset="0"/>
                      </a:endParaRPr>
                    </a:p>
                  </a:txBody>
                  <a:tcPr marL="91438" marR="91438" marT="45644" marB="45644">
                    <a:solidFill>
                      <a:srgbClr val="0070C0"/>
                    </a:solidFill>
                  </a:tcPr>
                </a:tc>
                <a:tc>
                  <a:txBody>
                    <a:bodyPr/>
                    <a:lstStyle/>
                    <a:p>
                      <a:pPr lvl="0"/>
                      <a:r>
                        <a:rPr lang="en-US" sz="1200" b="0" dirty="0" smtClean="0">
                          <a:solidFill>
                            <a:schemeClr val="bg2"/>
                          </a:solidFill>
                          <a:latin typeface="Calibri" panose="020F0502020204030204" pitchFamily="34" charset="0"/>
                        </a:rPr>
                        <a:t>Excellent compatibility with epoxy-siloxane resins </a:t>
                      </a:r>
                    </a:p>
                    <a:p>
                      <a:pPr lvl="0"/>
                      <a:r>
                        <a:rPr lang="en-US" sz="1200" b="0" dirty="0" smtClean="0">
                          <a:solidFill>
                            <a:schemeClr val="bg2"/>
                          </a:solidFill>
                          <a:latin typeface="Calibri" panose="020F0502020204030204" pitchFamily="34" charset="0"/>
                        </a:rPr>
                        <a:t>extraordinary weathering resistance</a:t>
                      </a:r>
                    </a:p>
                    <a:p>
                      <a:pPr lvl="0"/>
                      <a:r>
                        <a:rPr lang="en-US" sz="1200" b="0" dirty="0" smtClean="0">
                          <a:solidFill>
                            <a:schemeClr val="bg2"/>
                          </a:solidFill>
                          <a:latin typeface="Calibri" panose="020F0502020204030204" pitchFamily="34" charset="0"/>
                        </a:rPr>
                        <a:t>outstanding gloss retention and low yellowing</a:t>
                      </a:r>
                    </a:p>
                    <a:p>
                      <a:pPr lvl="0"/>
                      <a:r>
                        <a:rPr lang="en-US" sz="1200" b="0" dirty="0" smtClean="0">
                          <a:solidFill>
                            <a:schemeClr val="bg2"/>
                          </a:solidFill>
                          <a:latin typeface="Calibri" panose="020F0502020204030204" pitchFamily="34" charset="0"/>
                        </a:rPr>
                        <a:t>isocyanate-free ambient temperature crosslinking</a:t>
                      </a:r>
                    </a:p>
                    <a:p>
                      <a:pPr lvl="0"/>
                      <a:r>
                        <a:rPr lang="en-US" sz="1200" b="0" dirty="0" smtClean="0">
                          <a:solidFill>
                            <a:schemeClr val="bg2"/>
                          </a:solidFill>
                          <a:latin typeface="Calibri" panose="020F0502020204030204" pitchFamily="34" charset="0"/>
                        </a:rPr>
                        <a:t>suitable for very high-solids coatings</a:t>
                      </a:r>
                    </a:p>
                    <a:p>
                      <a:pPr lvl="0"/>
                      <a:r>
                        <a:rPr lang="en-US" sz="1200" b="0" dirty="0" smtClean="0">
                          <a:solidFill>
                            <a:schemeClr val="bg2"/>
                          </a:solidFill>
                          <a:latin typeface="Calibri" panose="020F0502020204030204" pitchFamily="34" charset="0"/>
                        </a:rPr>
                        <a:t>easy-to-clean/anti-</a:t>
                      </a:r>
                      <a:r>
                        <a:rPr lang="en-US" sz="1200" b="0" dirty="0" err="1" smtClean="0">
                          <a:solidFill>
                            <a:schemeClr val="bg2"/>
                          </a:solidFill>
                          <a:latin typeface="Calibri" panose="020F0502020204030204" pitchFamily="34" charset="0"/>
                        </a:rPr>
                        <a:t>grafitti</a:t>
                      </a:r>
                      <a:r>
                        <a:rPr lang="en-US" sz="1200" b="0" dirty="0" smtClean="0">
                          <a:solidFill>
                            <a:schemeClr val="bg2"/>
                          </a:solidFill>
                          <a:latin typeface="Calibri" panose="020F0502020204030204" pitchFamily="34" charset="0"/>
                        </a:rPr>
                        <a:t> effect</a:t>
                      </a:r>
                    </a:p>
                    <a:p>
                      <a:pPr lvl="0"/>
                      <a:r>
                        <a:rPr lang="en-US" sz="1200" b="0" dirty="0" smtClean="0">
                          <a:solidFill>
                            <a:schemeClr val="bg2"/>
                          </a:solidFill>
                          <a:latin typeface="Calibri" panose="020F0502020204030204" pitchFamily="34" charset="0"/>
                        </a:rPr>
                        <a:t>free of </a:t>
                      </a:r>
                      <a:r>
                        <a:rPr lang="en-US" sz="1200" b="0" dirty="0" err="1" smtClean="0">
                          <a:solidFill>
                            <a:schemeClr val="bg2"/>
                          </a:solidFill>
                          <a:latin typeface="Calibri" panose="020F0502020204030204" pitchFamily="34" charset="0"/>
                        </a:rPr>
                        <a:t>benzylalcohol</a:t>
                      </a:r>
                      <a:r>
                        <a:rPr lang="en-US" sz="1200" b="0" dirty="0" smtClean="0">
                          <a:solidFill>
                            <a:schemeClr val="bg2"/>
                          </a:solidFill>
                          <a:latin typeface="Calibri" panose="020F0502020204030204" pitchFamily="34" charset="0"/>
                        </a:rPr>
                        <a:t>/</a:t>
                      </a:r>
                      <a:r>
                        <a:rPr lang="en-US" sz="1200" b="0" dirty="0" err="1" smtClean="0">
                          <a:solidFill>
                            <a:schemeClr val="bg2"/>
                          </a:solidFill>
                          <a:latin typeface="Calibri" panose="020F0502020204030204" pitchFamily="34" charset="0"/>
                        </a:rPr>
                        <a:t>alkylphenols</a:t>
                      </a:r>
                      <a:endParaRPr lang="en-US" sz="1200" b="0" dirty="0" smtClean="0">
                        <a:solidFill>
                          <a:schemeClr val="bg2"/>
                        </a:solidFill>
                        <a:latin typeface="Calibri" panose="020F0502020204030204" pitchFamily="34" charset="0"/>
                      </a:endParaRPr>
                    </a:p>
                    <a:p>
                      <a:endParaRPr lang="en-US" sz="1200" b="0" dirty="0">
                        <a:solidFill>
                          <a:schemeClr val="bg2"/>
                        </a:solidFill>
                        <a:latin typeface="Calibri" panose="020F0502020204030204" pitchFamily="34" charset="0"/>
                      </a:endParaRPr>
                    </a:p>
                  </a:txBody>
                  <a:tcPr marL="91438" marR="91438" marT="45644" marB="45644">
                    <a:solidFill>
                      <a:srgbClr val="0070C0"/>
                    </a:solidFill>
                  </a:tcPr>
                </a:tc>
              </a:tr>
            </a:tbl>
          </a:graphicData>
        </a:graphic>
      </p:graphicFrame>
    </p:spTree>
    <p:extLst>
      <p:ext uri="{BB962C8B-B14F-4D97-AF65-F5344CB8AC3E}">
        <p14:creationId xmlns:p14="http://schemas.microsoft.com/office/powerpoint/2010/main" val="9499065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idx="1"/>
          </p:nvPr>
        </p:nvSpPr>
        <p:spPr>
          <a:xfrm>
            <a:off x="2438400" y="838200"/>
            <a:ext cx="7848600" cy="5410200"/>
          </a:xfrm>
        </p:spPr>
        <p:txBody>
          <a:bodyPr/>
          <a:lstStyle/>
          <a:p>
            <a:pPr eaLnBrk="1" hangingPunct="1">
              <a:lnSpc>
                <a:spcPct val="80000"/>
              </a:lnSpc>
              <a:buFontTx/>
              <a:buNone/>
            </a:pPr>
            <a:r>
              <a:rPr lang="en-US" altLang="en-US" sz="4000">
                <a:solidFill>
                  <a:schemeClr val="accent2"/>
                </a:solidFill>
              </a:rPr>
              <a:t>	</a:t>
            </a:r>
            <a:r>
              <a:rPr lang="en-US" altLang="en-US" smtClean="0">
                <a:solidFill>
                  <a:schemeClr val="tx1"/>
                </a:solidFill>
                <a:latin typeface="Calibri" panose="020F0502020204030204" pitchFamily="34" charset="0"/>
                <a:cs typeface="Arial" panose="020B0604020202020204" pitchFamily="34" charset="0"/>
              </a:rPr>
              <a:t>This document describes an ambient-cure epoxy-siloxane system, exhibiting excellent weatherability, corrosion resistance, substrate adhesion, flexibility, and superior chemical and impact resistance after curing. </a:t>
            </a:r>
          </a:p>
          <a:p>
            <a:pPr eaLnBrk="1" hangingPunct="1">
              <a:lnSpc>
                <a:spcPct val="80000"/>
              </a:lnSpc>
              <a:buFontTx/>
              <a:buNone/>
            </a:pPr>
            <a:endParaRPr lang="en-US" altLang="en-US" smtClean="0">
              <a:solidFill>
                <a:schemeClr val="tx1"/>
              </a:solidFill>
              <a:latin typeface="Calibri" panose="020F0502020204030204" pitchFamily="34" charset="0"/>
              <a:cs typeface="Arial" panose="020B0604020202020204" pitchFamily="34" charset="0"/>
            </a:endParaRPr>
          </a:p>
          <a:p>
            <a:pPr eaLnBrk="1" hangingPunct="1">
              <a:lnSpc>
                <a:spcPct val="80000"/>
              </a:lnSpc>
              <a:buFontTx/>
              <a:buNone/>
            </a:pPr>
            <a:r>
              <a:rPr lang="en-US" altLang="en-US" smtClean="0">
                <a:solidFill>
                  <a:schemeClr val="tx1"/>
                </a:solidFill>
                <a:latin typeface="Calibri" panose="020F0502020204030204" pitchFamily="34" charset="0"/>
                <a:cs typeface="Arial" panose="020B0604020202020204" pitchFamily="34" charset="0"/>
              </a:rPr>
              <a:t>	</a:t>
            </a:r>
            <a:r>
              <a:rPr lang="en-US" altLang="en-US" smtClean="0">
                <a:solidFill>
                  <a:schemeClr val="tx1"/>
                </a:solidFill>
                <a:latin typeface="Calibri" panose="020F0502020204030204" pitchFamily="34" charset="0"/>
                <a:ea typeface="Arial Unicode MS" panose="020B0604020202020204" pitchFamily="34" charset="-128"/>
                <a:cs typeface="Arial" panose="020B0604020202020204" pitchFamily="34" charset="0"/>
              </a:rPr>
              <a:t>The chemical combination of Epoxy and Siloxane results in polymers with higher performance characteristics than can be achieved by the physical combination of all polymers. The chemical combination provides the basis for the joined polymeric strength, weathering durability, high temperature properties, and radiation resistance, gloss and color retention and corrosion protective properties of the polymers, whilst overcoming the brittleness of inorganic structures.</a:t>
            </a:r>
          </a:p>
          <a:p>
            <a:pPr eaLnBrk="1" hangingPunct="1">
              <a:lnSpc>
                <a:spcPct val="80000"/>
              </a:lnSpc>
              <a:buFontTx/>
              <a:buNone/>
            </a:pPr>
            <a:endParaRPr lang="en-US" altLang="en-US" smtClean="0">
              <a:solidFill>
                <a:schemeClr val="tx1"/>
              </a:solidFill>
              <a:latin typeface="Calibri" panose="020F0502020204030204" pitchFamily="34" charset="0"/>
              <a:ea typeface="Arial Unicode MS" panose="020B0604020202020204" pitchFamily="34" charset="-128"/>
              <a:cs typeface="Arial" panose="020B0604020202020204" pitchFamily="34" charset="0"/>
            </a:endParaRPr>
          </a:p>
          <a:p>
            <a:pPr eaLnBrk="1" hangingPunct="1">
              <a:lnSpc>
                <a:spcPct val="80000"/>
              </a:lnSpc>
              <a:buFontTx/>
              <a:buNone/>
            </a:pPr>
            <a:r>
              <a:rPr lang="en-US" altLang="en-US" smtClean="0">
                <a:solidFill>
                  <a:schemeClr val="tx1"/>
                </a:solidFill>
                <a:latin typeface="Calibri" panose="020F0502020204030204" pitchFamily="34" charset="0"/>
                <a:cs typeface="Arial" panose="020B0604020202020204" pitchFamily="34" charset="0"/>
              </a:rPr>
              <a:t>	Possible substrates include:  concrete, cementious products, arhitectural blocks, internal / external pipes, tanks, containers,  off-shore oil drilling platforms,  metallic framework,  bridges,  gas turbine engines,  heat exchangers,  interior / exterior of ships and aerospace equipment.</a:t>
            </a:r>
          </a:p>
          <a:p>
            <a:pPr eaLnBrk="1" hangingPunct="1">
              <a:lnSpc>
                <a:spcPct val="80000"/>
              </a:lnSpc>
              <a:buFontTx/>
              <a:buNone/>
            </a:pPr>
            <a:endParaRPr lang="en-US" altLang="en-US" smtClean="0">
              <a:solidFill>
                <a:schemeClr val="tx1"/>
              </a:solidFill>
              <a:latin typeface="Calibri" panose="020F0502020204030204" pitchFamily="34" charset="0"/>
              <a:cs typeface="Arial" panose="020B0604020202020204" pitchFamily="34" charset="0"/>
            </a:endParaRPr>
          </a:p>
          <a:p>
            <a:pPr eaLnBrk="1" hangingPunct="1">
              <a:lnSpc>
                <a:spcPct val="80000"/>
              </a:lnSpc>
              <a:buFontTx/>
              <a:buNone/>
            </a:pPr>
            <a:r>
              <a:rPr lang="en-US" altLang="en-US" smtClean="0">
                <a:solidFill>
                  <a:srgbClr val="003366"/>
                </a:solidFill>
                <a:latin typeface="Arial" panose="020B0604020202020204" pitchFamily="34" charset="0"/>
              </a:rPr>
              <a:t>	</a:t>
            </a:r>
          </a:p>
        </p:txBody>
      </p:sp>
      <p:sp>
        <p:nvSpPr>
          <p:cNvPr id="22531"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DF816146-C6FF-40D1-8C06-5769BCA19B1C}" type="slidenum">
              <a:rPr lang="es-ES" altLang="en-US" sz="1400">
                <a:solidFill>
                  <a:schemeClr val="tx1"/>
                </a:solidFill>
                <a:latin typeface="Times New Roman" panose="02020603050405020304" pitchFamily="18" charset="0"/>
              </a:rPr>
              <a:pPr>
                <a:spcBef>
                  <a:spcPct val="0"/>
                </a:spcBef>
                <a:buClrTx/>
                <a:buFontTx/>
                <a:buNone/>
              </a:pPr>
              <a:t>2</a:t>
            </a:fld>
            <a:endParaRPr lang="es-ES" altLang="en-US" sz="1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346898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2895600" y="173038"/>
            <a:ext cx="7086600" cy="969962"/>
          </a:xfrm>
        </p:spPr>
        <p:txBody>
          <a:bodyPr>
            <a:normAutofit fontScale="90000"/>
          </a:bodyPr>
          <a:lstStyle/>
          <a:p>
            <a:pPr algn="ctr"/>
            <a:r>
              <a:rPr lang="en-US" altLang="en-US" b="1" dirty="0" smtClean="0">
                <a:latin typeface="Calibri" panose="020F0502020204030204" pitchFamily="34" charset="0"/>
              </a:rPr>
              <a:t>AS-720</a:t>
            </a:r>
            <a:br>
              <a:rPr lang="en-US" altLang="en-US" b="1" dirty="0" smtClean="0">
                <a:latin typeface="Calibri" panose="020F0502020204030204" pitchFamily="34" charset="0"/>
              </a:rPr>
            </a:br>
            <a:r>
              <a:rPr lang="en-US" sz="1800" b="1" dirty="0" smtClean="0"/>
              <a:t>Methyl-Phenyl </a:t>
            </a:r>
            <a:r>
              <a:rPr lang="en-US" sz="1800" b="1" dirty="0"/>
              <a:t>Polysiloxane Resin</a:t>
            </a:r>
            <a:r>
              <a:rPr lang="en-US" sz="1800" dirty="0"/>
              <a:t/>
            </a:r>
            <a:br>
              <a:rPr lang="en-US" sz="1800" dirty="0"/>
            </a:br>
            <a:r>
              <a:rPr lang="en-US" sz="2000" dirty="0"/>
              <a:t/>
            </a:r>
            <a:br>
              <a:rPr lang="en-US" sz="2000" dirty="0"/>
            </a:br>
            <a:endParaRPr lang="en-US" altLang="en-US" sz="2000" dirty="0">
              <a:latin typeface="Calibri" panose="020F0502020204030204" pitchFamily="34" charset="0"/>
              <a:cs typeface="Calibri" panose="020F0502020204030204" pitchFamily="34" charset="0"/>
            </a:endParaRPr>
          </a:p>
        </p:txBody>
      </p:sp>
      <p:sp>
        <p:nvSpPr>
          <p:cNvPr id="3" name="Content Placeholder 2"/>
          <p:cNvSpPr>
            <a:spLocks noGrp="1"/>
          </p:cNvSpPr>
          <p:nvPr>
            <p:ph sz="half" idx="1"/>
          </p:nvPr>
        </p:nvSpPr>
        <p:spPr>
          <a:xfrm>
            <a:off x="2241176" y="1295400"/>
            <a:ext cx="7772400" cy="5105400"/>
          </a:xfrm>
          <a:extLst/>
        </p:spPr>
        <p:txBody>
          <a:bodyPr numCol="2" rtlCol="0">
            <a:normAutofit fontScale="92500" lnSpcReduction="20000"/>
          </a:bodyPr>
          <a:lstStyle/>
          <a:p>
            <a:r>
              <a:rPr lang="en-US" sz="1400" b="1" dirty="0"/>
              <a:t>Special features</a:t>
            </a:r>
            <a:endParaRPr lang="en-US" sz="1400" dirty="0"/>
          </a:p>
          <a:p>
            <a:pPr lvl="0"/>
            <a:r>
              <a:rPr lang="en-US" sz="1400" dirty="0"/>
              <a:t>low viscous methoxy-functional </a:t>
            </a:r>
            <a:r>
              <a:rPr lang="en-US" sz="1400" dirty="0" smtClean="0"/>
              <a:t>methyl-phenyl silicone </a:t>
            </a:r>
            <a:r>
              <a:rPr lang="en-US" sz="1400" dirty="0"/>
              <a:t>resin</a:t>
            </a:r>
          </a:p>
          <a:p>
            <a:pPr lvl="0"/>
            <a:r>
              <a:rPr lang="en-US" sz="1400" dirty="0"/>
              <a:t>solvent-free</a:t>
            </a:r>
          </a:p>
          <a:p>
            <a:pPr lvl="0"/>
            <a:r>
              <a:rPr lang="en-US" sz="1400" dirty="0"/>
              <a:t>curing at ambient temperature by catalysis and entering of humidity via a hydrolysis-/condensation reaction</a:t>
            </a:r>
          </a:p>
          <a:p>
            <a:pPr lvl="0"/>
            <a:r>
              <a:rPr lang="en-US" sz="1400" dirty="0"/>
              <a:t>very low smoke and odor development of the completely cured coating at temperature </a:t>
            </a:r>
            <a:r>
              <a:rPr lang="en-US" sz="1400" dirty="0" smtClean="0"/>
              <a:t>load</a:t>
            </a:r>
            <a:r>
              <a:rPr lang="en-US" sz="1400" b="1" dirty="0"/>
              <a:t> </a:t>
            </a:r>
            <a:endParaRPr lang="en-US" sz="1400" dirty="0"/>
          </a:p>
          <a:p>
            <a:r>
              <a:rPr lang="en-US" sz="1400" b="1" dirty="0"/>
              <a:t>Technical information</a:t>
            </a:r>
            <a:endParaRPr lang="en-US" sz="1400" dirty="0"/>
          </a:p>
          <a:p>
            <a:pPr lvl="0"/>
            <a:r>
              <a:rPr lang="en-US" sz="1400" dirty="0"/>
              <a:t>delivery form liquid</a:t>
            </a:r>
          </a:p>
          <a:p>
            <a:pPr lvl="0"/>
            <a:r>
              <a:rPr lang="en-US" sz="1400" dirty="0"/>
              <a:t>appearance yellowish clear liquid</a:t>
            </a:r>
          </a:p>
          <a:p>
            <a:pPr lvl="0"/>
            <a:r>
              <a:rPr lang="en-US" sz="1400" dirty="0"/>
              <a:t>active matter content 100 %</a:t>
            </a:r>
          </a:p>
          <a:p>
            <a:pPr lvl="0"/>
            <a:r>
              <a:rPr lang="en-US" sz="1400" dirty="0"/>
              <a:t>viscosity at 25 °C approx. </a:t>
            </a:r>
            <a:r>
              <a:rPr lang="en-US" sz="1400" dirty="0" smtClean="0"/>
              <a:t>7 </a:t>
            </a:r>
            <a:r>
              <a:rPr lang="en-US" sz="1400" dirty="0"/>
              <a:t>- mPa s</a:t>
            </a:r>
          </a:p>
          <a:p>
            <a:pPr lvl="0"/>
            <a:r>
              <a:rPr lang="en-US" sz="1400" dirty="0" err="1"/>
              <a:t>methoxy</a:t>
            </a:r>
            <a:r>
              <a:rPr lang="en-US" sz="1400" dirty="0"/>
              <a:t> content approx. 37 </a:t>
            </a:r>
            <a:r>
              <a:rPr lang="en-US" sz="1400" dirty="0" err="1"/>
              <a:t>wt</a:t>
            </a:r>
            <a:r>
              <a:rPr lang="en-US" sz="1400" dirty="0"/>
              <a:t>-</a:t>
            </a:r>
            <a:r>
              <a:rPr lang="en-US" sz="1400" dirty="0" smtClean="0"/>
              <a:t>%</a:t>
            </a:r>
            <a:endParaRPr lang="en-US" sz="1400" dirty="0"/>
          </a:p>
          <a:p>
            <a:r>
              <a:rPr lang="en-US" sz="1400" b="1" dirty="0"/>
              <a:t>Application</a:t>
            </a:r>
            <a:endParaRPr lang="en-US" sz="1400" dirty="0"/>
          </a:p>
          <a:p>
            <a:pPr lvl="0"/>
            <a:r>
              <a:rPr lang="en-US" sz="1400" dirty="0"/>
              <a:t>high temperature application for industrial facilities, power plants, incinerating plants, ventilators, turbines, silencers, ovens, chimneys, oven inserts, barbeques, electric and gas heaters</a:t>
            </a:r>
          </a:p>
          <a:p>
            <a:pPr lvl="0"/>
            <a:r>
              <a:rPr lang="en-US" sz="1400" dirty="0"/>
              <a:t>anti-corrosion coatings (depending on formulation</a:t>
            </a:r>
            <a:r>
              <a:rPr lang="en-US" sz="1400" dirty="0" smtClean="0"/>
              <a:t>)</a:t>
            </a:r>
            <a:r>
              <a:rPr lang="en-US" sz="1400" b="1" dirty="0"/>
              <a:t> </a:t>
            </a:r>
            <a:endParaRPr lang="en-US" sz="1400" dirty="0"/>
          </a:p>
          <a:p>
            <a:r>
              <a:rPr lang="en-US" sz="1400" b="1" dirty="0"/>
              <a:t>Processing instructions</a:t>
            </a:r>
            <a:endParaRPr lang="en-US" sz="1400" dirty="0"/>
          </a:p>
          <a:p>
            <a:pPr lvl="0"/>
            <a:r>
              <a:rPr lang="en-US" sz="1400" dirty="0"/>
              <a:t>Use with metallic pigments and special formulations to obtain continuous heat-resistance of up to 600 °C.</a:t>
            </a:r>
          </a:p>
          <a:p>
            <a:pPr lvl="0"/>
            <a:r>
              <a:rPr lang="en-US" sz="1400" dirty="0"/>
              <a:t>For pre-treatment of the surface, sand-blasting is recommended.</a:t>
            </a:r>
          </a:p>
          <a:p>
            <a:pPr lvl="0"/>
            <a:r>
              <a:rPr lang="en-US" sz="1400" dirty="0"/>
              <a:t>Forced drying, e.g., in a convection oven, is only possible in presence of air humidity. The cross-linking proceeds via a hydrolysis/condensation reaction.</a:t>
            </a:r>
          </a:p>
          <a:p>
            <a:pPr lvl="0"/>
            <a:r>
              <a:rPr lang="en-US" sz="1400" dirty="0"/>
              <a:t>The addition of the catalyst </a:t>
            </a:r>
            <a:r>
              <a:rPr lang="en-US" sz="1400" dirty="0" err="1"/>
              <a:t>TnBT</a:t>
            </a:r>
            <a:r>
              <a:rPr lang="en-US" sz="1400" dirty="0"/>
              <a:t> must be carried out just before </a:t>
            </a:r>
            <a:r>
              <a:rPr lang="en-US" sz="1400" dirty="0" smtClean="0"/>
              <a:t>the application (2K </a:t>
            </a:r>
            <a:r>
              <a:rPr lang="en-US" sz="1400" dirty="0"/>
              <a:t>system). add in the mill base a  water scavenger at an amount of &lt; 0.5%.</a:t>
            </a:r>
          </a:p>
          <a:p>
            <a:pPr lvl="0"/>
            <a:r>
              <a:rPr lang="en-US" sz="1400" dirty="0"/>
              <a:t>Recommended addition level of the catalyst </a:t>
            </a:r>
            <a:r>
              <a:rPr lang="en-US" sz="1400" dirty="0" smtClean="0"/>
              <a:t>3 </a:t>
            </a:r>
            <a:r>
              <a:rPr lang="en-US" sz="1400" dirty="0"/>
              <a:t>- </a:t>
            </a:r>
            <a:r>
              <a:rPr lang="en-US" sz="1400" dirty="0" smtClean="0"/>
              <a:t>5% </a:t>
            </a:r>
            <a:r>
              <a:rPr lang="en-US" sz="1400" dirty="0"/>
              <a:t>calculated on binder</a:t>
            </a:r>
          </a:p>
          <a:p>
            <a:pPr lvl="0"/>
            <a:r>
              <a:rPr lang="en-US" sz="1400" dirty="0"/>
              <a:t>The storage stability of the formulation must be checked.</a:t>
            </a:r>
          </a:p>
          <a:p>
            <a:pPr lvl="0"/>
            <a:r>
              <a:rPr lang="en-US" sz="1400" dirty="0"/>
              <a:t>Recommended dry film thickness: 25 +/- 5 </a:t>
            </a:r>
            <a:r>
              <a:rPr lang="en-US" sz="1400" dirty="0" err="1"/>
              <a:t>μm</a:t>
            </a:r>
            <a:endParaRPr lang="en-US" sz="1400" dirty="0"/>
          </a:p>
        </p:txBody>
      </p:sp>
      <p:sp>
        <p:nvSpPr>
          <p:cNvPr id="31748"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D727DB6C-36CA-48B7-9DCF-5C1ED9A1547D}" type="slidenum">
              <a:rPr lang="es-ES" altLang="en-US" sz="1400">
                <a:solidFill>
                  <a:schemeClr val="tx1"/>
                </a:solidFill>
                <a:latin typeface="Times New Roman" panose="02020603050405020304" pitchFamily="18" charset="0"/>
              </a:rPr>
              <a:pPr>
                <a:spcBef>
                  <a:spcPct val="0"/>
                </a:spcBef>
                <a:buClrTx/>
                <a:buFontTx/>
                <a:buNone/>
              </a:pPr>
              <a:t>20</a:t>
            </a:fld>
            <a:endParaRPr lang="es-ES" altLang="en-US" sz="1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7957894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2895600" y="173038"/>
            <a:ext cx="7086600" cy="969962"/>
          </a:xfrm>
        </p:spPr>
        <p:txBody>
          <a:bodyPr>
            <a:normAutofit/>
          </a:bodyPr>
          <a:lstStyle/>
          <a:p>
            <a:pPr algn="ctr"/>
            <a:r>
              <a:rPr lang="en-US" altLang="en-US" b="1" dirty="0" smtClean="0">
                <a:latin typeface="Calibri" panose="020F0502020204030204" pitchFamily="34" charset="0"/>
              </a:rPr>
              <a:t>HES-10</a:t>
            </a:r>
            <a:br>
              <a:rPr lang="en-US" altLang="en-US" b="1" dirty="0" smtClean="0">
                <a:latin typeface="Calibri" panose="020F0502020204030204" pitchFamily="34" charset="0"/>
              </a:rPr>
            </a:br>
            <a:r>
              <a:rPr lang="en-US" sz="1800" b="1" dirty="0"/>
              <a:t>Epoxy </a:t>
            </a:r>
            <a:r>
              <a:rPr lang="en-US" sz="1800" b="1" dirty="0" smtClean="0"/>
              <a:t>Functional </a:t>
            </a:r>
            <a:r>
              <a:rPr lang="en-US" sz="1800" b="1" dirty="0"/>
              <a:t>Methyl Hydrogen Polysiloxane </a:t>
            </a:r>
            <a:r>
              <a:rPr lang="en-US" sz="1800" b="1" dirty="0" smtClean="0"/>
              <a:t>Resin</a:t>
            </a:r>
            <a:endParaRPr lang="en-US" altLang="en-US" sz="1800" b="1" dirty="0">
              <a:latin typeface="Calibri" panose="020F0502020204030204" pitchFamily="34" charset="0"/>
              <a:cs typeface="Calibri" panose="020F0502020204030204" pitchFamily="34" charset="0"/>
            </a:endParaRPr>
          </a:p>
        </p:txBody>
      </p:sp>
      <p:sp>
        <p:nvSpPr>
          <p:cNvPr id="3" name="Content Placeholder 2"/>
          <p:cNvSpPr>
            <a:spLocks noGrp="1"/>
          </p:cNvSpPr>
          <p:nvPr>
            <p:ph sz="half" idx="1"/>
          </p:nvPr>
        </p:nvSpPr>
        <p:spPr>
          <a:xfrm>
            <a:off x="2241176" y="1295400"/>
            <a:ext cx="7772400" cy="5105400"/>
          </a:xfrm>
          <a:extLst/>
        </p:spPr>
        <p:txBody>
          <a:bodyPr numCol="2" rtlCol="0">
            <a:normAutofit fontScale="92500" lnSpcReduction="20000"/>
          </a:bodyPr>
          <a:lstStyle/>
          <a:p>
            <a:r>
              <a:rPr lang="en-US" sz="1400" dirty="0" smtClean="0"/>
              <a:t>Epoxy Functional Methyl </a:t>
            </a:r>
            <a:r>
              <a:rPr lang="en-US" sz="1400" dirty="0"/>
              <a:t>Hydrogen Polysiloxane </a:t>
            </a:r>
            <a:r>
              <a:rPr lang="en-US" sz="1400" dirty="0" smtClean="0"/>
              <a:t>HES-10 </a:t>
            </a:r>
            <a:r>
              <a:rPr lang="en-US" sz="1400" dirty="0"/>
              <a:t>is nontoxic and insipid. As there are fair quantity of relatively active Si-H bonds in the molecule, under the action of catalysts it can react with chemicals containing active groups, such as double bonds or hydroxyl groups.</a:t>
            </a:r>
          </a:p>
          <a:p>
            <a:r>
              <a:rPr lang="en-US" sz="1400" dirty="0"/>
              <a:t>This product can be converted into film and used to produce a resilient waterproof coating on various materials by using </a:t>
            </a:r>
            <a:r>
              <a:rPr lang="en-US" sz="1400" dirty="0" smtClean="0"/>
              <a:t>KAT-5050, KAT-6041catalyst </a:t>
            </a:r>
            <a:r>
              <a:rPr lang="en-US" sz="1400" dirty="0"/>
              <a:t>at low temperature. It equips itself with outstanding water repellent property which prevents damage due to moisture, as well as mildew and rust development. Besides, its high vapor permeability allows the material to breathe and let water, vapor escape to the outside without causing damage</a:t>
            </a:r>
            <a:r>
              <a:rPr lang="en-US" sz="1400" dirty="0" smtClean="0"/>
              <a:t>.</a:t>
            </a:r>
            <a:r>
              <a:rPr lang="en-US" sz="1400" b="1" dirty="0"/>
              <a:t> </a:t>
            </a:r>
            <a:endParaRPr lang="en-US" sz="1400" dirty="0"/>
          </a:p>
          <a:p>
            <a:r>
              <a:rPr lang="en-US" sz="1400" b="1" dirty="0"/>
              <a:t>Special features</a:t>
            </a:r>
            <a:endParaRPr lang="en-US" sz="1400" dirty="0"/>
          </a:p>
          <a:p>
            <a:pPr lvl="0"/>
            <a:r>
              <a:rPr lang="en-US" sz="1400" dirty="0"/>
              <a:t>essentially non-toxic </a:t>
            </a:r>
          </a:p>
          <a:p>
            <a:pPr lvl="0"/>
            <a:r>
              <a:rPr lang="en-US" sz="1400" dirty="0"/>
              <a:t>solvent-free</a:t>
            </a:r>
          </a:p>
          <a:p>
            <a:pPr lvl="0"/>
            <a:r>
              <a:rPr lang="en-US" sz="1400" dirty="0"/>
              <a:t>cures to give a durable film </a:t>
            </a:r>
          </a:p>
          <a:p>
            <a:r>
              <a:rPr lang="en-US" sz="1400" b="1" dirty="0"/>
              <a:t>Technical information</a:t>
            </a:r>
            <a:endParaRPr lang="en-US" sz="1400" dirty="0"/>
          </a:p>
          <a:p>
            <a:pPr lvl="0"/>
            <a:r>
              <a:rPr lang="en-US" sz="1400" dirty="0"/>
              <a:t>delivery form liquid</a:t>
            </a:r>
          </a:p>
          <a:p>
            <a:pPr lvl="0"/>
            <a:r>
              <a:rPr lang="en-US" sz="1400" dirty="0"/>
              <a:t>appearance yellowish clear liquid</a:t>
            </a:r>
          </a:p>
          <a:p>
            <a:pPr lvl="0"/>
            <a:r>
              <a:rPr lang="en-US" sz="1400" dirty="0"/>
              <a:t>active matter content 100 %</a:t>
            </a:r>
          </a:p>
          <a:p>
            <a:pPr lvl="0"/>
            <a:r>
              <a:rPr lang="en-US" sz="1400" dirty="0"/>
              <a:t>viscosity at 25 °C approx. 5 - mPa s</a:t>
            </a:r>
          </a:p>
          <a:p>
            <a:pPr lvl="0"/>
            <a:r>
              <a:rPr lang="en-US" sz="1400" dirty="0"/>
              <a:t>SIH AS H  1.40 -1.75 </a:t>
            </a:r>
            <a:r>
              <a:rPr lang="en-US" sz="1400" dirty="0" smtClean="0"/>
              <a:t>%</a:t>
            </a:r>
            <a:endParaRPr lang="en-US" sz="1400" dirty="0"/>
          </a:p>
          <a:p>
            <a:r>
              <a:rPr lang="en-US" sz="1400" b="1" dirty="0"/>
              <a:t>Application</a:t>
            </a:r>
            <a:endParaRPr lang="en-US" sz="1400" dirty="0"/>
          </a:p>
          <a:p>
            <a:pPr lvl="0"/>
            <a:r>
              <a:rPr lang="en-US" sz="1400" dirty="0" err="1"/>
              <a:t>Hydrophobing</a:t>
            </a:r>
            <a:r>
              <a:rPr lang="en-US" sz="1400" dirty="0"/>
              <a:t> treatment of hardwood </a:t>
            </a:r>
          </a:p>
          <a:p>
            <a:pPr lvl="0"/>
            <a:r>
              <a:rPr lang="en-US" sz="1400" dirty="0"/>
              <a:t>Treatment for hardwood to make them water repellent </a:t>
            </a:r>
          </a:p>
          <a:p>
            <a:r>
              <a:rPr lang="en-US" sz="1400" b="1" dirty="0"/>
              <a:t>Processing instructions</a:t>
            </a:r>
            <a:endParaRPr lang="en-US" sz="1400" dirty="0"/>
          </a:p>
          <a:p>
            <a:pPr lvl="0"/>
            <a:r>
              <a:rPr lang="en-US" sz="1400" dirty="0"/>
              <a:t>Suitable catalysts in order of increasing activity include </a:t>
            </a:r>
            <a:r>
              <a:rPr lang="en-US" sz="1400" dirty="0" smtClean="0"/>
              <a:t>KAT-5050 and KAT-6041</a:t>
            </a:r>
            <a:endParaRPr lang="en-US" sz="1400" dirty="0"/>
          </a:p>
          <a:p>
            <a:pPr lvl="0"/>
            <a:r>
              <a:rPr lang="en-US" sz="1400" dirty="0"/>
              <a:t>A typical catalyst concentration is </a:t>
            </a:r>
            <a:r>
              <a:rPr lang="en-US" sz="1400" dirty="0" smtClean="0"/>
              <a:t>5</a:t>
            </a:r>
            <a:r>
              <a:rPr lang="en-US" sz="1400" dirty="0"/>
              <a:t>% to </a:t>
            </a:r>
            <a:r>
              <a:rPr lang="en-US" sz="1400" dirty="0" smtClean="0"/>
              <a:t>10%. </a:t>
            </a:r>
            <a:r>
              <a:rPr lang="en-US" sz="1400" dirty="0"/>
              <a:t>Concentrations of the more active catalyst must not be increased to the point that bath life becomes too short. </a:t>
            </a:r>
          </a:p>
          <a:p>
            <a:pPr lvl="0"/>
            <a:r>
              <a:rPr lang="en-US" sz="1400" dirty="0" smtClean="0"/>
              <a:t>Recommended to dilute with 25-50% Solvent 82 or IPA</a:t>
            </a:r>
            <a:endParaRPr lang="en-US" sz="1400" dirty="0"/>
          </a:p>
          <a:p>
            <a:pPr lvl="0"/>
            <a:r>
              <a:rPr lang="en-US" sz="1400" dirty="0"/>
              <a:t>The actual curing time will vary with the surface being treated as well as with the catalyst</a:t>
            </a:r>
          </a:p>
        </p:txBody>
      </p:sp>
      <p:sp>
        <p:nvSpPr>
          <p:cNvPr id="31748"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D727DB6C-36CA-48B7-9DCF-5C1ED9A1547D}" type="slidenum">
              <a:rPr lang="es-ES" altLang="en-US" sz="1400">
                <a:solidFill>
                  <a:schemeClr val="tx1"/>
                </a:solidFill>
                <a:latin typeface="Times New Roman" panose="02020603050405020304" pitchFamily="18" charset="0"/>
              </a:rPr>
              <a:pPr>
                <a:spcBef>
                  <a:spcPct val="0"/>
                </a:spcBef>
                <a:buClrTx/>
                <a:buFontTx/>
                <a:buNone/>
              </a:pPr>
              <a:t>21</a:t>
            </a:fld>
            <a:endParaRPr lang="es-ES" altLang="en-US" sz="1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5319274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886075" y="166688"/>
            <a:ext cx="7315200" cy="696912"/>
          </a:xfrm>
        </p:spPr>
        <p:txBody>
          <a:bodyPr/>
          <a:lstStyle/>
          <a:p>
            <a:pPr algn="ctr" eaLnBrk="1" hangingPunct="1"/>
            <a:r>
              <a:rPr lang="en-US" altLang="en-US" b="1" smtClean="0">
                <a:solidFill>
                  <a:schemeClr val="tx1"/>
                </a:solidFill>
                <a:latin typeface="Calibri" panose="020F0502020204030204" pitchFamily="34" charset="0"/>
              </a:rPr>
              <a:t>Epoxy-Siloxane Technology</a:t>
            </a:r>
          </a:p>
        </p:txBody>
      </p:sp>
      <p:sp>
        <p:nvSpPr>
          <p:cNvPr id="12292" name="Rectangle 3"/>
          <p:cNvSpPr>
            <a:spLocks noGrp="1" noChangeArrowheads="1"/>
          </p:cNvSpPr>
          <p:nvPr>
            <p:ph idx="1"/>
          </p:nvPr>
        </p:nvSpPr>
        <p:spPr>
          <a:xfrm>
            <a:off x="2362200" y="1371600"/>
            <a:ext cx="7848600" cy="4876800"/>
          </a:xfrm>
        </p:spPr>
        <p:txBody>
          <a:bodyPr rtlCol="0">
            <a:normAutofit fontScale="85000" lnSpcReduction="20000"/>
          </a:bodyPr>
          <a:lstStyle/>
          <a:p>
            <a:pPr>
              <a:buNone/>
              <a:defRPr/>
            </a:pPr>
            <a:r>
              <a:rPr lang="en-US" altLang="en-US" sz="2000" dirty="0"/>
              <a:t>	</a:t>
            </a:r>
            <a:r>
              <a:rPr lang="en-US" altLang="en-US" dirty="0" smtClean="0">
                <a:solidFill>
                  <a:schemeClr val="tx1"/>
                </a:solidFill>
                <a:latin typeface="Calibri" panose="020F0502020204030204" pitchFamily="34" charset="0"/>
              </a:rPr>
              <a:t>Improvements achieved with the Epoxy-Siloxane Coating are:</a:t>
            </a:r>
          </a:p>
          <a:p>
            <a:pPr lvl="1">
              <a:defRPr/>
            </a:pPr>
            <a:r>
              <a:rPr lang="en-US" altLang="en-US" sz="1800" dirty="0">
                <a:solidFill>
                  <a:schemeClr val="tx1"/>
                </a:solidFill>
                <a:latin typeface="Calibri" panose="020F0502020204030204" pitchFamily="34" charset="0"/>
              </a:rPr>
              <a:t>100% solids</a:t>
            </a:r>
          </a:p>
          <a:p>
            <a:pPr lvl="1">
              <a:defRPr/>
            </a:pPr>
            <a:r>
              <a:rPr lang="en-US" sz="1800" dirty="0">
                <a:latin typeface="Calibri" panose="020F0502020204030204" pitchFamily="34" charset="0"/>
              </a:rPr>
              <a:t>Optimizes flexibility, reducing brittleness </a:t>
            </a:r>
            <a:endParaRPr lang="en-US" altLang="en-US" sz="1800" dirty="0">
              <a:solidFill>
                <a:schemeClr val="tx1"/>
              </a:solidFill>
              <a:latin typeface="Calibri" panose="020F0502020204030204" pitchFamily="34" charset="0"/>
            </a:endParaRPr>
          </a:p>
          <a:p>
            <a:pPr lvl="1">
              <a:defRPr/>
            </a:pPr>
            <a:r>
              <a:rPr lang="en-US" altLang="en-US" sz="1800" dirty="0">
                <a:solidFill>
                  <a:schemeClr val="tx1"/>
                </a:solidFill>
                <a:latin typeface="Calibri" panose="020F0502020204030204" pitchFamily="34" charset="0"/>
              </a:rPr>
              <a:t>high cross linking density</a:t>
            </a:r>
          </a:p>
          <a:p>
            <a:pPr lvl="1">
              <a:defRPr/>
            </a:pPr>
            <a:r>
              <a:rPr lang="en-US" altLang="en-US" sz="1800" dirty="0">
                <a:solidFill>
                  <a:schemeClr val="tx1"/>
                </a:solidFill>
                <a:latin typeface="Calibri" panose="020F0502020204030204" pitchFamily="34" charset="0"/>
              </a:rPr>
              <a:t>improved substrate wetting</a:t>
            </a:r>
          </a:p>
          <a:p>
            <a:pPr lvl="1">
              <a:defRPr/>
            </a:pPr>
            <a:r>
              <a:rPr lang="en-US" altLang="en-US" sz="1800" dirty="0">
                <a:solidFill>
                  <a:schemeClr val="tx1"/>
                </a:solidFill>
                <a:latin typeface="Calibri" panose="020F0502020204030204" pitchFamily="34" charset="0"/>
              </a:rPr>
              <a:t>reduced effects on health, safety and environment</a:t>
            </a:r>
          </a:p>
          <a:p>
            <a:pPr lvl="1">
              <a:defRPr/>
            </a:pPr>
            <a:r>
              <a:rPr lang="en-US" altLang="en-US" sz="1800" dirty="0">
                <a:solidFill>
                  <a:schemeClr val="tx1"/>
                </a:solidFill>
                <a:latin typeface="Calibri" panose="020F0502020204030204" pitchFamily="34" charset="0"/>
              </a:rPr>
              <a:t>significant improved weathering </a:t>
            </a:r>
          </a:p>
          <a:p>
            <a:pPr lvl="1">
              <a:defRPr/>
            </a:pPr>
            <a:r>
              <a:rPr lang="en-US" altLang="en-US" sz="1800" dirty="0">
                <a:solidFill>
                  <a:schemeClr val="tx1"/>
                </a:solidFill>
                <a:latin typeface="Calibri" panose="020F0502020204030204" pitchFamily="34" charset="0"/>
              </a:rPr>
              <a:t>outstanding corrosion resistance</a:t>
            </a:r>
          </a:p>
          <a:p>
            <a:pPr lvl="1">
              <a:defRPr/>
            </a:pPr>
            <a:r>
              <a:rPr lang="en-US" altLang="en-US" sz="1800" dirty="0">
                <a:solidFill>
                  <a:schemeClr val="tx1"/>
                </a:solidFill>
                <a:latin typeface="Calibri" panose="020F0502020204030204" pitchFamily="34" charset="0"/>
              </a:rPr>
              <a:t>excellent resistance to nuclear radiation</a:t>
            </a:r>
          </a:p>
          <a:p>
            <a:pPr lvl="1">
              <a:defRPr/>
            </a:pPr>
            <a:r>
              <a:rPr lang="en-US" altLang="en-US" sz="1800" dirty="0">
                <a:solidFill>
                  <a:schemeClr val="tx1"/>
                </a:solidFill>
                <a:latin typeface="Calibri" panose="020F0502020204030204" pitchFamily="34" charset="0"/>
              </a:rPr>
              <a:t>excellent chemical resistance</a:t>
            </a:r>
          </a:p>
          <a:p>
            <a:pPr lvl="1">
              <a:defRPr/>
            </a:pPr>
            <a:r>
              <a:rPr lang="en-US" altLang="en-US" sz="1800" dirty="0">
                <a:solidFill>
                  <a:schemeClr val="tx1"/>
                </a:solidFill>
                <a:latin typeface="Calibri" panose="020F0502020204030204" pitchFamily="34" charset="0"/>
              </a:rPr>
              <a:t>excellent defense against graffiti</a:t>
            </a:r>
          </a:p>
          <a:p>
            <a:pPr lvl="1">
              <a:defRPr/>
            </a:pPr>
            <a:r>
              <a:rPr lang="en-US" altLang="en-US" sz="1800" dirty="0">
                <a:solidFill>
                  <a:schemeClr val="tx1"/>
                </a:solidFill>
                <a:latin typeface="Calibri" panose="020F0502020204030204" pitchFamily="34" charset="0"/>
              </a:rPr>
              <a:t>excellent </a:t>
            </a:r>
            <a:r>
              <a:rPr lang="en-US" sz="1800" dirty="0">
                <a:latin typeface="Calibri" panose="020F0502020204030204" pitchFamily="34" charset="0"/>
              </a:rPr>
              <a:t>anti-fouling effect</a:t>
            </a:r>
            <a:endParaRPr lang="en-US" altLang="en-US" sz="1800" dirty="0">
              <a:solidFill>
                <a:schemeClr val="tx1"/>
              </a:solidFill>
              <a:latin typeface="Calibri" panose="020F0502020204030204" pitchFamily="34" charset="0"/>
            </a:endParaRPr>
          </a:p>
          <a:p>
            <a:pPr lvl="1">
              <a:defRPr/>
            </a:pPr>
            <a:r>
              <a:rPr lang="en-US" altLang="en-US" sz="1800" dirty="0">
                <a:solidFill>
                  <a:schemeClr val="tx1"/>
                </a:solidFill>
                <a:latin typeface="Calibri" panose="020F0502020204030204" pitchFamily="34" charset="0"/>
              </a:rPr>
              <a:t>good heat resistance</a:t>
            </a:r>
          </a:p>
          <a:p>
            <a:pPr lvl="1">
              <a:defRPr/>
            </a:pPr>
            <a:r>
              <a:rPr lang="en-US" sz="1800" dirty="0">
                <a:latin typeface="Calibri" panose="020F0502020204030204" pitchFamily="34" charset="0"/>
              </a:rPr>
              <a:t>allows isocyanate free, ambient cure systems </a:t>
            </a:r>
          </a:p>
          <a:p>
            <a:pPr lvl="1">
              <a:defRPr/>
            </a:pPr>
            <a:r>
              <a:rPr lang="en-US" sz="1800" dirty="0">
                <a:latin typeface="Calibri" panose="020F0502020204030204" pitchFamily="34" charset="0"/>
              </a:rPr>
              <a:t>excellent flow characteristics</a:t>
            </a:r>
          </a:p>
          <a:p>
            <a:pPr lvl="1">
              <a:defRPr/>
            </a:pPr>
            <a:endParaRPr lang="en-US" altLang="en-US" sz="2000" dirty="0">
              <a:solidFill>
                <a:schemeClr val="tx1"/>
              </a:solidFill>
              <a:latin typeface="Calibri" panose="020F0502020204030204" pitchFamily="34" charset="0"/>
            </a:endParaRPr>
          </a:p>
          <a:p>
            <a:pPr>
              <a:defRPr/>
            </a:pPr>
            <a:endParaRPr lang="en-US" altLang="en-US" dirty="0" smtClean="0">
              <a:solidFill>
                <a:srgbClr val="203A66"/>
              </a:solidFill>
              <a:latin typeface="Calibri" panose="020F0502020204030204" pitchFamily="34" charset="0"/>
            </a:endParaRPr>
          </a:p>
          <a:p>
            <a:pPr>
              <a:buNone/>
              <a:defRPr/>
            </a:pPr>
            <a:endParaRPr lang="en-US" altLang="en-US" sz="2000" dirty="0">
              <a:latin typeface="Arial" panose="020B0604020202020204" pitchFamily="34" charset="0"/>
            </a:endParaRPr>
          </a:p>
          <a:p>
            <a:pPr>
              <a:buNone/>
              <a:defRPr/>
            </a:pPr>
            <a:endParaRPr lang="en-US" altLang="en-US" sz="2000" dirty="0"/>
          </a:p>
        </p:txBody>
      </p:sp>
      <p:sp>
        <p:nvSpPr>
          <p:cNvPr id="38916"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7698C498-3794-4993-82C6-FA3BAD486701}" type="slidenum">
              <a:rPr lang="es-ES" altLang="en-US" sz="1400">
                <a:solidFill>
                  <a:schemeClr val="tx1"/>
                </a:solidFill>
                <a:latin typeface="Times New Roman" panose="02020603050405020304" pitchFamily="18" charset="0"/>
              </a:rPr>
              <a:pPr>
                <a:spcBef>
                  <a:spcPct val="0"/>
                </a:spcBef>
                <a:buClrTx/>
                <a:buFontTx/>
                <a:buNone/>
              </a:pPr>
              <a:t>22</a:t>
            </a:fld>
            <a:endParaRPr lang="es-ES" altLang="en-US" sz="1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7631224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895600" y="304800"/>
            <a:ext cx="7315200" cy="609600"/>
          </a:xfrm>
        </p:spPr>
        <p:txBody>
          <a:bodyPr>
            <a:normAutofit fontScale="90000"/>
          </a:bodyPr>
          <a:lstStyle/>
          <a:p>
            <a:pPr algn="ctr" eaLnBrk="1" hangingPunct="1"/>
            <a:r>
              <a:rPr lang="en-US" altLang="en-US" b="1" smtClean="0">
                <a:solidFill>
                  <a:schemeClr val="tx1"/>
                </a:solidFill>
                <a:latin typeface="Calibri" panose="020F0502020204030204" pitchFamily="34" charset="0"/>
              </a:rPr>
              <a:t>Epoxy-Siloxane Technology</a:t>
            </a:r>
          </a:p>
        </p:txBody>
      </p:sp>
      <p:sp>
        <p:nvSpPr>
          <p:cNvPr id="13316" name="Rectangle 3"/>
          <p:cNvSpPr>
            <a:spLocks noGrp="1" noChangeArrowheads="1"/>
          </p:cNvSpPr>
          <p:nvPr>
            <p:ph idx="1"/>
          </p:nvPr>
        </p:nvSpPr>
        <p:spPr>
          <a:xfrm>
            <a:off x="2514600" y="1295401"/>
            <a:ext cx="7924800" cy="5019675"/>
          </a:xfrm>
        </p:spPr>
        <p:txBody>
          <a:bodyPr rtlCol="0">
            <a:normAutofit fontScale="92500" lnSpcReduction="20000"/>
          </a:bodyPr>
          <a:lstStyle/>
          <a:p>
            <a:pPr>
              <a:lnSpc>
                <a:spcPct val="80000"/>
              </a:lnSpc>
              <a:buNone/>
              <a:defRPr/>
            </a:pPr>
            <a:r>
              <a:rPr lang="en-US" altLang="en-US" dirty="0" smtClean="0">
                <a:solidFill>
                  <a:schemeClr val="tx1">
                    <a:lumMod val="75000"/>
                    <a:lumOff val="25000"/>
                  </a:schemeClr>
                </a:solidFill>
              </a:rPr>
              <a:t>	</a:t>
            </a:r>
            <a:r>
              <a:rPr lang="en-US" altLang="en-US" dirty="0" smtClean="0">
                <a:solidFill>
                  <a:schemeClr val="tx1"/>
                </a:solidFill>
                <a:latin typeface="Calibri" panose="020F0502020204030204" pitchFamily="34" charset="0"/>
              </a:rPr>
              <a:t>Factors contributing to cost savings using Epoxy-Siloxane Coatings are:</a:t>
            </a:r>
          </a:p>
          <a:p>
            <a:pPr>
              <a:lnSpc>
                <a:spcPct val="80000"/>
              </a:lnSpc>
              <a:buNone/>
              <a:defRPr/>
            </a:pPr>
            <a:endParaRPr lang="en-US" altLang="en-US" i="1" dirty="0" smtClean="0">
              <a:solidFill>
                <a:schemeClr val="tx1"/>
              </a:solidFill>
              <a:latin typeface="Calibri" panose="020F0502020204030204" pitchFamily="34" charset="0"/>
            </a:endParaRPr>
          </a:p>
          <a:p>
            <a:pPr>
              <a:lnSpc>
                <a:spcPct val="80000"/>
              </a:lnSpc>
              <a:defRPr/>
            </a:pPr>
            <a:r>
              <a:rPr lang="en-US" altLang="en-US" i="1" dirty="0" smtClean="0">
                <a:solidFill>
                  <a:schemeClr val="tx1"/>
                </a:solidFill>
                <a:latin typeface="Calibri" panose="020F0502020204030204" pitchFamily="34" charset="0"/>
              </a:rPr>
              <a:t>Application cost saving factors:</a:t>
            </a:r>
            <a:endParaRPr lang="en-US" altLang="en-US" dirty="0" smtClean="0">
              <a:solidFill>
                <a:schemeClr val="tx1"/>
              </a:solidFill>
              <a:latin typeface="Calibri" panose="020F0502020204030204" pitchFamily="34" charset="0"/>
            </a:endParaRPr>
          </a:p>
          <a:p>
            <a:pPr lvl="1">
              <a:lnSpc>
                <a:spcPct val="80000"/>
              </a:lnSpc>
              <a:defRPr/>
            </a:pPr>
            <a:r>
              <a:rPr lang="en-US" altLang="en-US" sz="1800" dirty="0">
                <a:solidFill>
                  <a:schemeClr val="tx1"/>
                </a:solidFill>
                <a:latin typeface="Calibri" panose="020F0502020204030204" pitchFamily="34" charset="0"/>
              </a:rPr>
              <a:t>less number of coats</a:t>
            </a:r>
          </a:p>
          <a:p>
            <a:pPr lvl="1">
              <a:lnSpc>
                <a:spcPct val="80000"/>
              </a:lnSpc>
              <a:defRPr/>
            </a:pPr>
            <a:r>
              <a:rPr lang="en-US" altLang="en-US" sz="1800" dirty="0">
                <a:solidFill>
                  <a:schemeClr val="tx1"/>
                </a:solidFill>
                <a:latin typeface="Calibri" panose="020F0502020204030204" pitchFamily="34" charset="0"/>
              </a:rPr>
              <a:t>reduced man-hours</a:t>
            </a:r>
          </a:p>
          <a:p>
            <a:pPr lvl="1">
              <a:lnSpc>
                <a:spcPct val="80000"/>
              </a:lnSpc>
              <a:defRPr/>
            </a:pPr>
            <a:r>
              <a:rPr lang="en-US" altLang="en-US" sz="1800" dirty="0">
                <a:solidFill>
                  <a:schemeClr val="tx1"/>
                </a:solidFill>
                <a:latin typeface="Calibri" panose="020F0502020204030204" pitchFamily="34" charset="0"/>
              </a:rPr>
              <a:t>increased productivity – faster turn around times</a:t>
            </a:r>
          </a:p>
          <a:p>
            <a:pPr lvl="1">
              <a:lnSpc>
                <a:spcPct val="80000"/>
              </a:lnSpc>
              <a:defRPr/>
            </a:pPr>
            <a:r>
              <a:rPr lang="en-US" altLang="en-US" sz="1800" dirty="0">
                <a:solidFill>
                  <a:schemeClr val="tx1"/>
                </a:solidFill>
                <a:latin typeface="Calibri" panose="020F0502020204030204" pitchFamily="34" charset="0"/>
              </a:rPr>
              <a:t>minimized scaffolding</a:t>
            </a:r>
          </a:p>
          <a:p>
            <a:pPr lvl="1">
              <a:lnSpc>
                <a:spcPct val="80000"/>
              </a:lnSpc>
              <a:defRPr/>
            </a:pPr>
            <a:r>
              <a:rPr lang="en-US" altLang="en-US" dirty="0" smtClean="0">
                <a:solidFill>
                  <a:schemeClr val="tx1"/>
                </a:solidFill>
                <a:latin typeface="Calibri" panose="020F0502020204030204" pitchFamily="34" charset="0"/>
              </a:rPr>
              <a:t>less disruption to other trades</a:t>
            </a:r>
          </a:p>
          <a:p>
            <a:pPr lvl="1">
              <a:lnSpc>
                <a:spcPct val="80000"/>
              </a:lnSpc>
              <a:defRPr/>
            </a:pPr>
            <a:r>
              <a:rPr lang="en-US" altLang="en-US" sz="1800" dirty="0">
                <a:solidFill>
                  <a:schemeClr val="tx1"/>
                </a:solidFill>
                <a:latin typeface="Calibri" panose="020F0502020204030204" pitchFamily="34" charset="0"/>
              </a:rPr>
              <a:t>reduced coating weight</a:t>
            </a:r>
          </a:p>
          <a:p>
            <a:pPr lvl="1">
              <a:lnSpc>
                <a:spcPct val="80000"/>
              </a:lnSpc>
              <a:defRPr/>
            </a:pPr>
            <a:r>
              <a:rPr lang="en-US" altLang="en-US" sz="1800" dirty="0">
                <a:solidFill>
                  <a:schemeClr val="tx1"/>
                </a:solidFill>
                <a:latin typeface="Calibri" panose="020F0502020204030204" pitchFamily="34" charset="0"/>
              </a:rPr>
              <a:t>reduced waste disposal cost</a:t>
            </a:r>
            <a:endParaRPr lang="en-US" altLang="en-US" sz="1800" i="1" dirty="0">
              <a:solidFill>
                <a:schemeClr val="tx1"/>
              </a:solidFill>
              <a:latin typeface="Calibri" panose="020F0502020204030204" pitchFamily="34" charset="0"/>
            </a:endParaRPr>
          </a:p>
          <a:p>
            <a:pPr>
              <a:lnSpc>
                <a:spcPct val="80000"/>
              </a:lnSpc>
              <a:defRPr/>
            </a:pPr>
            <a:r>
              <a:rPr lang="en-US" altLang="en-US" i="1" dirty="0" smtClean="0">
                <a:solidFill>
                  <a:schemeClr val="tx1"/>
                </a:solidFill>
                <a:latin typeface="Calibri" panose="020F0502020204030204" pitchFamily="34" charset="0"/>
              </a:rPr>
              <a:t> Performance factors:</a:t>
            </a:r>
            <a:endParaRPr lang="en-US" altLang="en-US" dirty="0" smtClean="0">
              <a:solidFill>
                <a:schemeClr val="tx1"/>
              </a:solidFill>
              <a:latin typeface="Calibri" panose="020F0502020204030204" pitchFamily="34" charset="0"/>
            </a:endParaRPr>
          </a:p>
          <a:p>
            <a:pPr lvl="1">
              <a:lnSpc>
                <a:spcPct val="80000"/>
              </a:lnSpc>
              <a:defRPr/>
            </a:pPr>
            <a:r>
              <a:rPr lang="en-US" altLang="en-US" sz="1800" dirty="0">
                <a:solidFill>
                  <a:schemeClr val="tx1"/>
                </a:solidFill>
                <a:latin typeface="Calibri" panose="020F0502020204030204" pitchFamily="34" charset="0"/>
              </a:rPr>
              <a:t>coatings system life extended</a:t>
            </a:r>
            <a:endParaRPr lang="en-US" altLang="en-US" sz="1800" i="1" dirty="0">
              <a:solidFill>
                <a:schemeClr val="tx1"/>
              </a:solidFill>
              <a:latin typeface="Calibri" panose="020F0502020204030204" pitchFamily="34" charset="0"/>
            </a:endParaRPr>
          </a:p>
          <a:p>
            <a:pPr>
              <a:lnSpc>
                <a:spcPct val="80000"/>
              </a:lnSpc>
              <a:defRPr/>
            </a:pPr>
            <a:r>
              <a:rPr lang="en-US" altLang="en-US" i="1" dirty="0" smtClean="0">
                <a:solidFill>
                  <a:schemeClr val="tx1"/>
                </a:solidFill>
                <a:latin typeface="Calibri" panose="020F0502020204030204" pitchFamily="34" charset="0"/>
              </a:rPr>
              <a:t> Health, Safety and Environmental aspects:</a:t>
            </a:r>
            <a:endParaRPr lang="en-US" altLang="en-US" dirty="0" smtClean="0">
              <a:solidFill>
                <a:schemeClr val="tx1"/>
              </a:solidFill>
              <a:latin typeface="Calibri" panose="020F0502020204030204" pitchFamily="34" charset="0"/>
            </a:endParaRPr>
          </a:p>
          <a:p>
            <a:pPr lvl="1">
              <a:lnSpc>
                <a:spcPct val="80000"/>
              </a:lnSpc>
              <a:defRPr/>
            </a:pPr>
            <a:r>
              <a:rPr lang="en-US" altLang="en-US" sz="1800" dirty="0">
                <a:solidFill>
                  <a:schemeClr val="tx1"/>
                </a:solidFill>
                <a:latin typeface="Calibri" panose="020F0502020204030204" pitchFamily="34" charset="0"/>
              </a:rPr>
              <a:t>reduced risk of industrial accidents</a:t>
            </a:r>
          </a:p>
          <a:p>
            <a:pPr lvl="1">
              <a:lnSpc>
                <a:spcPct val="80000"/>
              </a:lnSpc>
              <a:defRPr/>
            </a:pPr>
            <a:r>
              <a:rPr lang="en-US" altLang="en-US" sz="1800" dirty="0">
                <a:solidFill>
                  <a:schemeClr val="tx1"/>
                </a:solidFill>
                <a:latin typeface="Calibri" panose="020F0502020204030204" pitchFamily="34" charset="0"/>
              </a:rPr>
              <a:t>reduction of waste</a:t>
            </a:r>
          </a:p>
          <a:p>
            <a:pPr lvl="1">
              <a:lnSpc>
                <a:spcPct val="80000"/>
              </a:lnSpc>
              <a:defRPr/>
            </a:pPr>
            <a:r>
              <a:rPr lang="en-US" altLang="en-US" sz="1800" dirty="0">
                <a:solidFill>
                  <a:schemeClr val="tx1"/>
                </a:solidFill>
                <a:latin typeface="Calibri" panose="020F0502020204030204" pitchFamily="34" charset="0"/>
              </a:rPr>
              <a:t>reduced VOC emissions</a:t>
            </a:r>
          </a:p>
          <a:p>
            <a:pPr lvl="1">
              <a:lnSpc>
                <a:spcPct val="80000"/>
              </a:lnSpc>
              <a:defRPr/>
            </a:pPr>
            <a:r>
              <a:rPr lang="en-US" altLang="en-US" sz="1800" dirty="0">
                <a:solidFill>
                  <a:schemeClr val="tx1"/>
                </a:solidFill>
                <a:latin typeface="Calibri" panose="020F0502020204030204" pitchFamily="34" charset="0"/>
              </a:rPr>
              <a:t>contains no isocyanates or lead chromates</a:t>
            </a:r>
          </a:p>
        </p:txBody>
      </p:sp>
      <p:sp>
        <p:nvSpPr>
          <p:cNvPr id="39940"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5724760A-0170-45B0-AF58-6291C33BC420}" type="slidenum">
              <a:rPr lang="es-ES" altLang="en-US" sz="1400">
                <a:solidFill>
                  <a:schemeClr val="tx1"/>
                </a:solidFill>
                <a:latin typeface="Times New Roman" panose="02020603050405020304" pitchFamily="18" charset="0"/>
              </a:rPr>
              <a:pPr>
                <a:spcBef>
                  <a:spcPct val="0"/>
                </a:spcBef>
                <a:buClrTx/>
                <a:buFontTx/>
                <a:buNone/>
              </a:pPr>
              <a:t>23</a:t>
            </a:fld>
            <a:endParaRPr lang="es-ES" altLang="en-US" sz="1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1180244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idx="1"/>
          </p:nvPr>
        </p:nvSpPr>
        <p:spPr>
          <a:xfrm>
            <a:off x="2362200" y="1295400"/>
            <a:ext cx="7543800" cy="4800600"/>
          </a:xfrm>
        </p:spPr>
        <p:txBody>
          <a:bodyPr rtlCol="0">
            <a:normAutofit fontScale="92500" lnSpcReduction="10000"/>
          </a:bodyPr>
          <a:lstStyle/>
          <a:p>
            <a:pPr>
              <a:lnSpc>
                <a:spcPct val="80000"/>
              </a:lnSpc>
              <a:buNone/>
              <a:defRPr/>
            </a:pPr>
            <a:r>
              <a:rPr lang="en-US" altLang="en-US" sz="2800" b="1" dirty="0">
                <a:solidFill>
                  <a:srgbClr val="203A66"/>
                </a:solidFill>
              </a:rPr>
              <a:t>	</a:t>
            </a:r>
            <a:r>
              <a:rPr lang="en-US" altLang="en-US" b="1" dirty="0" smtClean="0">
                <a:solidFill>
                  <a:schemeClr val="tx1"/>
                </a:solidFill>
                <a:latin typeface="Calibri" panose="020F0502020204030204" pitchFamily="34" charset="0"/>
              </a:rPr>
              <a:t>Applications</a:t>
            </a:r>
            <a:endParaRPr lang="en-US" altLang="zh-CN" b="1" dirty="0" smtClean="0">
              <a:solidFill>
                <a:schemeClr val="tx1"/>
              </a:solidFill>
              <a:latin typeface="Calibri" panose="020F0502020204030204" pitchFamily="34" charset="0"/>
              <a:ea typeface="宋体" panose="02010600030101010101" pitchFamily="2" charset="-122"/>
            </a:endParaRPr>
          </a:p>
          <a:p>
            <a:pPr lvl="1">
              <a:lnSpc>
                <a:spcPct val="80000"/>
              </a:lnSpc>
              <a:defRPr/>
            </a:pPr>
            <a:r>
              <a:rPr lang="en-US" altLang="en-US" sz="1800" dirty="0">
                <a:solidFill>
                  <a:schemeClr val="tx1"/>
                </a:solidFill>
                <a:latin typeface="Calibri" panose="020F0502020204030204" pitchFamily="34" charset="0"/>
              </a:rPr>
              <a:t>Industrial coatings</a:t>
            </a:r>
          </a:p>
          <a:p>
            <a:pPr lvl="1">
              <a:lnSpc>
                <a:spcPct val="80000"/>
              </a:lnSpc>
              <a:defRPr/>
            </a:pPr>
            <a:r>
              <a:rPr lang="en-US" altLang="en-US" sz="1800" dirty="0">
                <a:solidFill>
                  <a:schemeClr val="tx1"/>
                </a:solidFill>
                <a:latin typeface="Calibri" panose="020F0502020204030204" pitchFamily="34" charset="0"/>
              </a:rPr>
              <a:t>Marine coatings</a:t>
            </a:r>
          </a:p>
          <a:p>
            <a:pPr lvl="1">
              <a:lnSpc>
                <a:spcPct val="80000"/>
              </a:lnSpc>
              <a:defRPr/>
            </a:pPr>
            <a:r>
              <a:rPr lang="en-US" altLang="en-US" sz="1800" dirty="0">
                <a:solidFill>
                  <a:schemeClr val="tx1"/>
                </a:solidFill>
                <a:latin typeface="Calibri" panose="020F0502020204030204" pitchFamily="34" charset="0"/>
              </a:rPr>
              <a:t>Metal corrosion protection for salt and acid environment</a:t>
            </a:r>
          </a:p>
          <a:p>
            <a:pPr lvl="1">
              <a:lnSpc>
                <a:spcPct val="80000"/>
              </a:lnSpc>
              <a:defRPr/>
            </a:pPr>
            <a:r>
              <a:rPr lang="en-US" altLang="en-US" sz="1800" dirty="0">
                <a:solidFill>
                  <a:schemeClr val="tx1"/>
                </a:solidFill>
                <a:latin typeface="Calibri" panose="020F0502020204030204" pitchFamily="34" charset="0"/>
              </a:rPr>
              <a:t>Corrosion thermally stable coatings </a:t>
            </a:r>
          </a:p>
          <a:p>
            <a:pPr lvl="1">
              <a:lnSpc>
                <a:spcPct val="80000"/>
              </a:lnSpc>
              <a:defRPr/>
            </a:pPr>
            <a:r>
              <a:rPr lang="en-US" altLang="en-US" sz="1800" dirty="0">
                <a:solidFill>
                  <a:schemeClr val="tx1"/>
                </a:solidFill>
                <a:latin typeface="Calibri" panose="020F0502020204030204" pitchFamily="34" charset="0"/>
              </a:rPr>
              <a:t>Internal combustion engine coatings</a:t>
            </a:r>
          </a:p>
          <a:p>
            <a:pPr lvl="1">
              <a:lnSpc>
                <a:spcPct val="80000"/>
              </a:lnSpc>
              <a:defRPr/>
            </a:pPr>
            <a:r>
              <a:rPr lang="en-US" altLang="en-US" sz="1800" dirty="0">
                <a:solidFill>
                  <a:schemeClr val="tx1"/>
                </a:solidFill>
                <a:latin typeface="Calibri" panose="020F0502020204030204" pitchFamily="34" charset="0"/>
              </a:rPr>
              <a:t>Car and truck underbody corrosion protection</a:t>
            </a:r>
          </a:p>
          <a:p>
            <a:pPr lvl="1">
              <a:lnSpc>
                <a:spcPct val="80000"/>
              </a:lnSpc>
              <a:defRPr/>
            </a:pPr>
            <a:r>
              <a:rPr lang="en-US" altLang="en-US" sz="1800" dirty="0">
                <a:solidFill>
                  <a:schemeClr val="tx1"/>
                </a:solidFill>
                <a:latin typeface="Calibri" panose="020F0502020204030204" pitchFamily="34" charset="0"/>
              </a:rPr>
              <a:t>Gas turbine engine coatings</a:t>
            </a:r>
          </a:p>
          <a:p>
            <a:pPr lvl="1">
              <a:lnSpc>
                <a:spcPct val="80000"/>
              </a:lnSpc>
              <a:defRPr/>
            </a:pPr>
            <a:r>
              <a:rPr lang="en-US" altLang="en-US" sz="1800" dirty="0">
                <a:solidFill>
                  <a:schemeClr val="tx1"/>
                </a:solidFill>
                <a:latin typeface="Calibri" panose="020F0502020204030204" pitchFamily="34" charset="0"/>
              </a:rPr>
              <a:t>Aircraft applications</a:t>
            </a:r>
          </a:p>
          <a:p>
            <a:pPr lvl="1">
              <a:lnSpc>
                <a:spcPct val="80000"/>
              </a:lnSpc>
              <a:defRPr/>
            </a:pPr>
            <a:r>
              <a:rPr lang="en-US" altLang="en-US" sz="1800" dirty="0">
                <a:solidFill>
                  <a:schemeClr val="tx1"/>
                </a:solidFill>
                <a:latin typeface="Calibri" panose="020F0502020204030204" pitchFamily="34" charset="0"/>
              </a:rPr>
              <a:t>Ice-phobic coatings for wind power blades and aircraft</a:t>
            </a:r>
          </a:p>
          <a:p>
            <a:pPr lvl="1">
              <a:lnSpc>
                <a:spcPct val="80000"/>
              </a:lnSpc>
              <a:defRPr/>
            </a:pPr>
            <a:r>
              <a:rPr lang="en-US" altLang="en-US" sz="1800" dirty="0" smtClean="0">
                <a:solidFill>
                  <a:schemeClr val="tx1"/>
                </a:solidFill>
                <a:latin typeface="Calibri" panose="020F0502020204030204" pitchFamily="34" charset="0"/>
              </a:rPr>
              <a:t>HVAC Coil, Heat </a:t>
            </a:r>
            <a:r>
              <a:rPr lang="en-US" altLang="en-US" sz="1800" dirty="0">
                <a:solidFill>
                  <a:schemeClr val="tx1"/>
                </a:solidFill>
                <a:latin typeface="Calibri" panose="020F0502020204030204" pitchFamily="34" charset="0"/>
              </a:rPr>
              <a:t>exchanger </a:t>
            </a:r>
            <a:r>
              <a:rPr lang="en-US" altLang="en-US" sz="1800" dirty="0" smtClean="0">
                <a:solidFill>
                  <a:schemeClr val="tx1"/>
                </a:solidFill>
                <a:latin typeface="Calibri" panose="020F0502020204030204" pitchFamily="34" charset="0"/>
              </a:rPr>
              <a:t>and Radiator </a:t>
            </a:r>
            <a:r>
              <a:rPr lang="en-US" altLang="en-US" sz="1800" dirty="0">
                <a:solidFill>
                  <a:schemeClr val="tx1"/>
                </a:solidFill>
                <a:latin typeface="Calibri" panose="020F0502020204030204" pitchFamily="34" charset="0"/>
              </a:rPr>
              <a:t>coatings</a:t>
            </a:r>
          </a:p>
          <a:p>
            <a:pPr lvl="1">
              <a:lnSpc>
                <a:spcPct val="80000"/>
              </a:lnSpc>
              <a:defRPr/>
            </a:pPr>
            <a:r>
              <a:rPr lang="en-US" altLang="en-US" sz="1800" dirty="0">
                <a:solidFill>
                  <a:schemeClr val="tx1"/>
                </a:solidFill>
                <a:latin typeface="Calibri" panose="020F0502020204030204" pitchFamily="34" charset="0"/>
              </a:rPr>
              <a:t>Internal and external pipe line coatings</a:t>
            </a:r>
          </a:p>
          <a:p>
            <a:pPr lvl="1">
              <a:lnSpc>
                <a:spcPct val="80000"/>
              </a:lnSpc>
              <a:defRPr/>
            </a:pPr>
            <a:r>
              <a:rPr lang="en-US" altLang="en-US" sz="1800" dirty="0">
                <a:solidFill>
                  <a:schemeClr val="tx1"/>
                </a:solidFill>
                <a:latin typeface="Calibri" panose="020F0502020204030204" pitchFamily="34" charset="0"/>
              </a:rPr>
              <a:t>anti-fouling applications</a:t>
            </a:r>
          </a:p>
          <a:p>
            <a:pPr lvl="1">
              <a:lnSpc>
                <a:spcPct val="80000"/>
              </a:lnSpc>
              <a:defRPr/>
            </a:pPr>
            <a:r>
              <a:rPr lang="en-US" altLang="en-US" sz="1800" dirty="0">
                <a:solidFill>
                  <a:schemeClr val="tx1"/>
                </a:solidFill>
                <a:latin typeface="Calibri" panose="020F0502020204030204" pitchFamily="34" charset="0"/>
              </a:rPr>
              <a:t>Self-cleaning self-decontaminating and anti-bacterial coatings</a:t>
            </a:r>
          </a:p>
          <a:p>
            <a:pPr lvl="1">
              <a:lnSpc>
                <a:spcPct val="80000"/>
              </a:lnSpc>
              <a:defRPr/>
            </a:pPr>
            <a:r>
              <a:rPr lang="en-US" altLang="en-US" sz="1800" dirty="0">
                <a:solidFill>
                  <a:schemeClr val="tx1"/>
                </a:solidFill>
                <a:latin typeface="Calibri" panose="020F0502020204030204" pitchFamily="34" charset="0"/>
              </a:rPr>
              <a:t>High Voltage Insulator Coating (HVIC)</a:t>
            </a:r>
          </a:p>
          <a:p>
            <a:pPr>
              <a:lnSpc>
                <a:spcPct val="80000"/>
              </a:lnSpc>
              <a:defRPr/>
            </a:pPr>
            <a:endParaRPr lang="en-US" altLang="en-US" dirty="0" smtClean="0">
              <a:solidFill>
                <a:schemeClr val="tx1">
                  <a:lumMod val="75000"/>
                  <a:lumOff val="25000"/>
                </a:schemeClr>
              </a:solidFill>
              <a:latin typeface="Calibri" panose="020F0502020204030204" pitchFamily="34" charset="0"/>
              <a:ea typeface="宋体" panose="02010600030101010101" pitchFamily="2" charset="-122"/>
            </a:endParaRPr>
          </a:p>
        </p:txBody>
      </p:sp>
      <p:sp>
        <p:nvSpPr>
          <p:cNvPr id="40963"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1E041812-C50F-41DD-912E-3B479D05FB6F}" type="slidenum">
              <a:rPr lang="es-ES" altLang="en-US" sz="1400">
                <a:solidFill>
                  <a:schemeClr val="tx1"/>
                </a:solidFill>
                <a:latin typeface="Times New Roman" panose="02020603050405020304" pitchFamily="18" charset="0"/>
              </a:rPr>
              <a:pPr>
                <a:spcBef>
                  <a:spcPct val="0"/>
                </a:spcBef>
                <a:buClrTx/>
                <a:buFontTx/>
                <a:buNone/>
              </a:pPr>
              <a:t>24</a:t>
            </a:fld>
            <a:endParaRPr lang="es-ES" altLang="en-US" sz="1400">
              <a:solidFill>
                <a:schemeClr val="tx1"/>
              </a:solidFill>
              <a:latin typeface="Times New Roman" panose="02020603050405020304" pitchFamily="18" charset="0"/>
            </a:endParaRPr>
          </a:p>
        </p:txBody>
      </p:sp>
      <p:sp>
        <p:nvSpPr>
          <p:cNvPr id="40964" name="Rectangle 3"/>
          <p:cNvSpPr>
            <a:spLocks noChangeArrowheads="1"/>
          </p:cNvSpPr>
          <p:nvPr/>
        </p:nvSpPr>
        <p:spPr bwMode="auto">
          <a:xfrm>
            <a:off x="2971800" y="249238"/>
            <a:ext cx="6496050" cy="646112"/>
          </a:xfrm>
          <a:prstGeom prst="rect">
            <a:avLst/>
          </a:prstGeom>
          <a:noFill/>
          <a:ln>
            <a:noFill/>
          </a:ln>
          <a:effectLst/>
          <a:extLst>
            <a:ext uri="{909E8E84-426E-40DD-AFC4-6F175D3DCCD1}">
              <a14:hiddenFill xmlns:a14="http://schemas.microsoft.com/office/drawing/2010/main">
                <a:solidFill>
                  <a:srgbClr val="D2A934"/>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50000"/>
              </a:spcBef>
              <a:buClrTx/>
              <a:buFontTx/>
              <a:buNone/>
            </a:pPr>
            <a:r>
              <a:rPr lang="en-US" altLang="en-US" sz="3600" b="1">
                <a:solidFill>
                  <a:schemeClr val="tx1"/>
                </a:solidFill>
                <a:latin typeface="Calibri" panose="020F0502020204030204" pitchFamily="34" charset="0"/>
              </a:rPr>
              <a:t>Detailed Market Information</a:t>
            </a:r>
          </a:p>
        </p:txBody>
      </p:sp>
    </p:spTree>
    <p:extLst>
      <p:ext uri="{BB962C8B-B14F-4D97-AF65-F5344CB8AC3E}">
        <p14:creationId xmlns:p14="http://schemas.microsoft.com/office/powerpoint/2010/main" val="40464257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895601" y="134938"/>
            <a:ext cx="6969125" cy="652462"/>
          </a:xfrm>
        </p:spPr>
        <p:txBody>
          <a:bodyPr/>
          <a:lstStyle/>
          <a:p>
            <a:pPr algn="ctr" eaLnBrk="1" hangingPunct="1"/>
            <a:r>
              <a:rPr lang="en-US" altLang="en-US" b="1" smtClean="0">
                <a:solidFill>
                  <a:schemeClr val="tx1"/>
                </a:solidFill>
                <a:latin typeface="Calibri" panose="020F0502020204030204" pitchFamily="34" charset="0"/>
              </a:rPr>
              <a:t>Detailed Product Information</a:t>
            </a:r>
          </a:p>
        </p:txBody>
      </p:sp>
      <p:sp>
        <p:nvSpPr>
          <p:cNvPr id="27652" name="Rectangle 3"/>
          <p:cNvSpPr>
            <a:spLocks noGrp="1" noChangeArrowheads="1"/>
          </p:cNvSpPr>
          <p:nvPr>
            <p:ph idx="1"/>
          </p:nvPr>
        </p:nvSpPr>
        <p:spPr>
          <a:xfrm>
            <a:off x="2328863" y="1295400"/>
            <a:ext cx="7772400" cy="4343400"/>
          </a:xfrm>
        </p:spPr>
        <p:txBody>
          <a:bodyPr rtlCol="0">
            <a:normAutofit lnSpcReduction="10000"/>
          </a:bodyPr>
          <a:lstStyle/>
          <a:p>
            <a:pPr>
              <a:lnSpc>
                <a:spcPct val="80000"/>
              </a:lnSpc>
              <a:buNone/>
              <a:defRPr/>
            </a:pPr>
            <a:r>
              <a:rPr lang="en-US" altLang="en-US" b="1" dirty="0" smtClean="0">
                <a:solidFill>
                  <a:srgbClr val="003366"/>
                </a:solidFill>
                <a:latin typeface="Calibri" panose="020F0502020204030204" pitchFamily="34" charset="0"/>
              </a:rPr>
              <a:t>	</a:t>
            </a:r>
            <a:r>
              <a:rPr lang="en-US" altLang="en-US" b="1" dirty="0" smtClean="0">
                <a:solidFill>
                  <a:schemeClr val="tx1"/>
                </a:solidFill>
                <a:latin typeface="Calibri" panose="020F0502020204030204" pitchFamily="34" charset="0"/>
              </a:rPr>
              <a:t>Nuclear radiation</a:t>
            </a:r>
          </a:p>
          <a:p>
            <a:pPr>
              <a:lnSpc>
                <a:spcPct val="80000"/>
              </a:lnSpc>
              <a:buNone/>
              <a:defRPr/>
            </a:pPr>
            <a:endParaRPr lang="en-US" altLang="en-US" dirty="0" smtClean="0">
              <a:solidFill>
                <a:schemeClr val="tx1"/>
              </a:solidFill>
              <a:latin typeface="Calibri" panose="020F0502020204030204" pitchFamily="34" charset="0"/>
            </a:endParaRPr>
          </a:p>
          <a:p>
            <a:pPr>
              <a:lnSpc>
                <a:spcPct val="80000"/>
              </a:lnSpc>
              <a:buNone/>
              <a:defRPr/>
            </a:pPr>
            <a:r>
              <a:rPr lang="en-US" altLang="en-US" dirty="0" smtClean="0">
                <a:solidFill>
                  <a:schemeClr val="tx1"/>
                </a:solidFill>
                <a:latin typeface="Calibri" panose="020F0502020204030204" pitchFamily="34" charset="0"/>
              </a:rPr>
              <a:t>	High energy neutron radiation is present in nuclear reactors, which can lead to degradation processes in the materials of critical components.</a:t>
            </a:r>
          </a:p>
          <a:p>
            <a:pPr>
              <a:lnSpc>
                <a:spcPct val="80000"/>
              </a:lnSpc>
              <a:buNone/>
              <a:defRPr/>
            </a:pPr>
            <a:r>
              <a:rPr lang="en-US" altLang="en-US" dirty="0" smtClean="0">
                <a:solidFill>
                  <a:schemeClr val="tx1"/>
                </a:solidFill>
                <a:latin typeface="Calibri" panose="020F0502020204030204" pitchFamily="34" charset="0"/>
              </a:rPr>
              <a:t>	</a:t>
            </a:r>
          </a:p>
          <a:p>
            <a:pPr>
              <a:lnSpc>
                <a:spcPct val="80000"/>
              </a:lnSpc>
              <a:buNone/>
              <a:defRPr/>
            </a:pPr>
            <a:r>
              <a:rPr lang="en-US" altLang="en-US" dirty="0" smtClean="0">
                <a:solidFill>
                  <a:schemeClr val="tx1"/>
                </a:solidFill>
                <a:latin typeface="Calibri" panose="020F0502020204030204" pitchFamily="34" charset="0"/>
              </a:rPr>
              <a:t>	Under the effect of neutron bombardment, the substances in Epoxy-Siloxane coating are not converted into radionuclides and has no substances in the matrix which would have an adverse effect on the reactor. </a:t>
            </a:r>
          </a:p>
          <a:p>
            <a:pPr>
              <a:lnSpc>
                <a:spcPct val="80000"/>
              </a:lnSpc>
              <a:buNone/>
              <a:defRPr/>
            </a:pPr>
            <a:endParaRPr lang="en-US" altLang="en-US" dirty="0" smtClean="0">
              <a:solidFill>
                <a:schemeClr val="tx1"/>
              </a:solidFill>
              <a:latin typeface="Calibri" panose="020F0502020204030204" pitchFamily="34" charset="0"/>
            </a:endParaRPr>
          </a:p>
          <a:p>
            <a:pPr>
              <a:lnSpc>
                <a:spcPct val="80000"/>
              </a:lnSpc>
              <a:buNone/>
              <a:defRPr/>
            </a:pPr>
            <a:r>
              <a:rPr lang="en-US" altLang="en-US" dirty="0" smtClean="0">
                <a:solidFill>
                  <a:schemeClr val="tx1"/>
                </a:solidFill>
                <a:latin typeface="Calibri" panose="020F0502020204030204" pitchFamily="34" charset="0"/>
              </a:rPr>
              <a:t>	Epoxy-Siloxane Coating is essentially unaffected by nuclear radiation and has an excellent rating for decontamination. The coating performed without any defects on irradiation to a cumulative dose of 5500 </a:t>
            </a:r>
            <a:r>
              <a:rPr lang="en-US" altLang="en-US" dirty="0" err="1" smtClean="0">
                <a:solidFill>
                  <a:schemeClr val="tx1"/>
                </a:solidFill>
                <a:latin typeface="Calibri" panose="020F0502020204030204" pitchFamily="34" charset="0"/>
              </a:rPr>
              <a:t>megarad</a:t>
            </a:r>
            <a:r>
              <a:rPr lang="en-US" altLang="en-US" dirty="0" smtClean="0">
                <a:solidFill>
                  <a:schemeClr val="tx1"/>
                </a:solidFill>
                <a:latin typeface="Calibri" panose="020F0502020204030204" pitchFamily="34" charset="0"/>
              </a:rPr>
              <a:t> as tested. </a:t>
            </a:r>
          </a:p>
          <a:p>
            <a:pPr>
              <a:lnSpc>
                <a:spcPct val="80000"/>
              </a:lnSpc>
              <a:buNone/>
              <a:defRPr/>
            </a:pPr>
            <a:endParaRPr lang="en-US" altLang="en-US" dirty="0" smtClean="0">
              <a:solidFill>
                <a:schemeClr val="tx1"/>
              </a:solidFill>
              <a:latin typeface="Calibri" panose="020F0502020204030204" pitchFamily="34" charset="0"/>
            </a:endParaRPr>
          </a:p>
          <a:p>
            <a:pPr>
              <a:lnSpc>
                <a:spcPct val="80000"/>
              </a:lnSpc>
              <a:buNone/>
              <a:defRPr/>
            </a:pPr>
            <a:r>
              <a:rPr lang="en-US" altLang="en-US" dirty="0" smtClean="0">
                <a:solidFill>
                  <a:schemeClr val="tx1"/>
                </a:solidFill>
                <a:latin typeface="Calibri" panose="020F0502020204030204" pitchFamily="34" charset="0"/>
              </a:rPr>
              <a:t>	Organic coating systems show considerably lower decontamination factors with typical values of 500 to 1000.</a:t>
            </a:r>
          </a:p>
          <a:p>
            <a:pPr>
              <a:lnSpc>
                <a:spcPct val="80000"/>
              </a:lnSpc>
              <a:buNone/>
              <a:defRPr/>
            </a:pPr>
            <a:endParaRPr lang="en-US" altLang="en-US" b="1" dirty="0">
              <a:solidFill>
                <a:schemeClr val="tx1"/>
              </a:solidFill>
              <a:latin typeface="Calibri" panose="020F0502020204030204" pitchFamily="34" charset="0"/>
            </a:endParaRPr>
          </a:p>
          <a:p>
            <a:pPr>
              <a:lnSpc>
                <a:spcPct val="80000"/>
              </a:lnSpc>
              <a:buNone/>
              <a:defRPr/>
            </a:pPr>
            <a:endParaRPr lang="en-US" altLang="en-US" b="1" dirty="0" smtClean="0">
              <a:solidFill>
                <a:schemeClr val="tx1"/>
              </a:solidFill>
              <a:latin typeface="Calibri" panose="020F0502020204030204" pitchFamily="34" charset="0"/>
            </a:endParaRPr>
          </a:p>
          <a:p>
            <a:pPr>
              <a:lnSpc>
                <a:spcPct val="80000"/>
              </a:lnSpc>
              <a:buNone/>
              <a:defRPr/>
            </a:pPr>
            <a:endParaRPr lang="en-US" altLang="en-US" b="1" dirty="0" smtClean="0">
              <a:solidFill>
                <a:srgbClr val="003366"/>
              </a:solidFill>
              <a:latin typeface="Calibri" panose="020F0502020204030204" pitchFamily="34" charset="0"/>
            </a:endParaRPr>
          </a:p>
        </p:txBody>
      </p:sp>
      <p:sp>
        <p:nvSpPr>
          <p:cNvPr id="43012"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C3C60CC6-A7B8-4CE1-8BB0-59E7F8C94BFF}" type="slidenum">
              <a:rPr lang="es-ES" altLang="en-US" sz="1400">
                <a:solidFill>
                  <a:schemeClr val="tx1"/>
                </a:solidFill>
                <a:latin typeface="Times New Roman" panose="02020603050405020304" pitchFamily="18" charset="0"/>
              </a:rPr>
              <a:pPr>
                <a:spcBef>
                  <a:spcPct val="0"/>
                </a:spcBef>
                <a:buClrTx/>
                <a:buFontTx/>
                <a:buNone/>
              </a:pPr>
              <a:t>25</a:t>
            </a:fld>
            <a:endParaRPr lang="es-ES" altLang="en-US" sz="1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934007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468688" y="623888"/>
            <a:ext cx="6589712" cy="1281112"/>
          </a:xfrm>
        </p:spPr>
        <p:txBody>
          <a:bodyPr/>
          <a:lstStyle/>
          <a:p>
            <a:pPr eaLnBrk="1" hangingPunct="1"/>
            <a:endParaRPr lang="en-US" altLang="en-US" smtClean="0"/>
          </a:p>
        </p:txBody>
      </p:sp>
      <p:pic>
        <p:nvPicPr>
          <p:cNvPr id="44035" name="Picture 3" descr="A340E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524000" y="0"/>
            <a:ext cx="9144000" cy="68580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4036"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33BBD15E-7DCA-47E6-A4A3-3E91314D0BE4}" type="slidenum">
              <a:rPr lang="es-ES" altLang="en-US" sz="1400">
                <a:solidFill>
                  <a:schemeClr val="tx1"/>
                </a:solidFill>
                <a:latin typeface="Times New Roman" panose="02020603050405020304" pitchFamily="18" charset="0"/>
              </a:rPr>
              <a:pPr>
                <a:spcBef>
                  <a:spcPct val="0"/>
                </a:spcBef>
                <a:buClrTx/>
                <a:buFontTx/>
                <a:buNone/>
              </a:pPr>
              <a:t>26</a:t>
            </a:fld>
            <a:endParaRPr lang="es-ES" altLang="en-US" sz="1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4188581327"/>
      </p:ext>
    </p:extLst>
  </p:cSld>
  <p:clrMapOvr>
    <a:masterClrMapping/>
  </p:clrMapOvr>
  <p:transition>
    <p:sndAc>
      <p:stSnd loop="1">
        <p:snd r:embed="rId3" name="ASI-tutti frutti.wav"/>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468688" y="623888"/>
            <a:ext cx="6589712" cy="1281112"/>
          </a:xfrm>
        </p:spPr>
        <p:txBody>
          <a:bodyPr/>
          <a:lstStyle/>
          <a:p>
            <a:pPr eaLnBrk="1" hangingPunct="1"/>
            <a:endParaRPr lang="en-US" altLang="en-US" smtClean="0"/>
          </a:p>
        </p:txBody>
      </p:sp>
      <p:sp>
        <p:nvSpPr>
          <p:cNvPr id="46083" name="Rectangle 3"/>
          <p:cNvSpPr>
            <a:spLocks noGrp="1" noChangeArrowheads="1"/>
          </p:cNvSpPr>
          <p:nvPr>
            <p:ph idx="1"/>
          </p:nvPr>
        </p:nvSpPr>
        <p:spPr>
          <a:xfrm>
            <a:off x="3467100" y="2133600"/>
            <a:ext cx="6591300" cy="3778250"/>
          </a:xfrm>
        </p:spPr>
        <p:txBody>
          <a:bodyPr/>
          <a:lstStyle/>
          <a:p>
            <a:pPr eaLnBrk="1" hangingPunct="1"/>
            <a:endParaRPr lang="en-US" altLang="en-US" smtClean="0"/>
          </a:p>
        </p:txBody>
      </p:sp>
      <p:sp>
        <p:nvSpPr>
          <p:cNvPr id="46084"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95AE5766-6182-4AFA-8259-FBE26DD1EE05}" type="slidenum">
              <a:rPr lang="es-ES" altLang="en-US" sz="1400">
                <a:solidFill>
                  <a:schemeClr val="tx1"/>
                </a:solidFill>
                <a:latin typeface="Times New Roman" panose="02020603050405020304" pitchFamily="18" charset="0"/>
              </a:rPr>
              <a:pPr>
                <a:spcBef>
                  <a:spcPct val="0"/>
                </a:spcBef>
                <a:buClrTx/>
                <a:buFontTx/>
                <a:buNone/>
              </a:pPr>
              <a:t>27</a:t>
            </a:fld>
            <a:endParaRPr lang="es-ES" altLang="en-US" sz="1400">
              <a:solidFill>
                <a:schemeClr val="tx1"/>
              </a:solidFill>
              <a:latin typeface="Times New Roman" panose="02020603050405020304" pitchFamily="18" charset="0"/>
            </a:endParaRPr>
          </a:p>
        </p:txBody>
      </p:sp>
      <p:pic>
        <p:nvPicPr>
          <p:cNvPr id="46085" name="Picture 4" descr="Carrier-bel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6" name="Rectangle 5"/>
          <p:cNvSpPr>
            <a:spLocks noChangeArrowheads="1"/>
          </p:cNvSpPr>
          <p:nvPr/>
        </p:nvSpPr>
        <p:spPr bwMode="auto">
          <a:xfrm>
            <a:off x="2057400" y="1143000"/>
            <a:ext cx="7924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en-US" altLang="en-US" sz="1600" b="1" i="1">
              <a:solidFill>
                <a:schemeClr val="tx2"/>
              </a:solidFill>
              <a:latin typeface="Arial" panose="020B0604020202020204" pitchFamily="34" charset="0"/>
            </a:endParaRPr>
          </a:p>
        </p:txBody>
      </p:sp>
      <p:sp>
        <p:nvSpPr>
          <p:cNvPr id="46087" name="Rectangle 6"/>
          <p:cNvSpPr>
            <a:spLocks noChangeArrowheads="1"/>
          </p:cNvSpPr>
          <p:nvPr/>
        </p:nvSpPr>
        <p:spPr bwMode="auto">
          <a:xfrm>
            <a:off x="2514600" y="228600"/>
            <a:ext cx="6705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endParaRPr lang="en-US" altLang="en-US" b="1">
              <a:solidFill>
                <a:srgbClr val="203A66"/>
              </a:solidFill>
              <a:latin typeface="Arial" panose="020B0604020202020204" pitchFamily="34" charset="0"/>
            </a:endParaRPr>
          </a:p>
        </p:txBody>
      </p:sp>
    </p:spTree>
    <p:extLst>
      <p:ext uri="{BB962C8B-B14F-4D97-AF65-F5344CB8AC3E}">
        <p14:creationId xmlns:p14="http://schemas.microsoft.com/office/powerpoint/2010/main" val="9215862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C9E6B5A6-1118-405B-8228-249307226E40}" type="slidenum">
              <a:rPr lang="es-ES" altLang="en-US" sz="1400">
                <a:solidFill>
                  <a:schemeClr val="tx1"/>
                </a:solidFill>
                <a:latin typeface="Times New Roman" panose="02020603050405020304" pitchFamily="18" charset="0"/>
              </a:rPr>
              <a:pPr>
                <a:spcBef>
                  <a:spcPct val="0"/>
                </a:spcBef>
                <a:buClrTx/>
                <a:buFontTx/>
                <a:buNone/>
              </a:pPr>
              <a:t>28</a:t>
            </a:fld>
            <a:endParaRPr lang="es-ES" altLang="en-US" sz="1400">
              <a:solidFill>
                <a:schemeClr val="tx1"/>
              </a:solidFill>
              <a:latin typeface="Times New Roman" panose="02020603050405020304" pitchFamily="18" charset="0"/>
            </a:endParaRPr>
          </a:p>
        </p:txBody>
      </p:sp>
      <p:pic>
        <p:nvPicPr>
          <p:cNvPr id="47107" name="Picture 2" descr="Pelorus_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92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3" descr="usn-george-washington-cvn7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576273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49CB776B-A520-4EBE-8FBE-C3032A63FB59}" type="slidenum">
              <a:rPr lang="es-ES" altLang="en-US" sz="1400">
                <a:solidFill>
                  <a:schemeClr val="tx1"/>
                </a:solidFill>
                <a:latin typeface="Times New Roman" panose="02020603050405020304" pitchFamily="18" charset="0"/>
              </a:rPr>
              <a:pPr>
                <a:spcBef>
                  <a:spcPct val="0"/>
                </a:spcBef>
                <a:buClrTx/>
                <a:buFontTx/>
                <a:buNone/>
              </a:pPr>
              <a:t>29</a:t>
            </a:fld>
            <a:endParaRPr lang="es-ES" altLang="en-US" sz="1400">
              <a:solidFill>
                <a:schemeClr val="tx1"/>
              </a:solidFill>
              <a:latin typeface="Times New Roman" panose="02020603050405020304" pitchFamily="18" charset="0"/>
            </a:endParaRPr>
          </a:p>
        </p:txBody>
      </p:sp>
      <p:pic>
        <p:nvPicPr>
          <p:cNvPr id="48131" name="Picture 2" descr="Pelorus (3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258747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495676" y="227014"/>
            <a:ext cx="6589713" cy="962025"/>
          </a:xfrm>
        </p:spPr>
        <p:txBody>
          <a:bodyPr>
            <a:normAutofit fontScale="90000"/>
          </a:bodyPr>
          <a:lstStyle/>
          <a:p>
            <a:pPr algn="ctr"/>
            <a:r>
              <a:rPr lang="en-US" altLang="en-US" b="1" smtClean="0">
                <a:latin typeface="Calibri" panose="020F0502020204030204" pitchFamily="34" charset="0"/>
                <a:cs typeface="Calibri" panose="020F0502020204030204" pitchFamily="34" charset="0"/>
              </a:rPr>
              <a:t>EPOXY-SILOXANE</a:t>
            </a:r>
            <a:r>
              <a:rPr lang="en-US" altLang="en-US" smtClean="0">
                <a:latin typeface="Calibri" panose="020F0502020204030204" pitchFamily="34" charset="0"/>
                <a:cs typeface="Calibri" panose="020F0502020204030204" pitchFamily="34" charset="0"/>
              </a:rPr>
              <a:t/>
            </a:r>
            <a:br>
              <a:rPr lang="en-US" altLang="en-US" smtClean="0">
                <a:latin typeface="Calibri" panose="020F0502020204030204" pitchFamily="34" charset="0"/>
                <a:cs typeface="Calibri" panose="020F0502020204030204" pitchFamily="34" charset="0"/>
              </a:rPr>
            </a:br>
            <a:r>
              <a:rPr lang="en-US" altLang="en-US" sz="2400">
                <a:latin typeface="Calibri" panose="020F0502020204030204" pitchFamily="34" charset="0"/>
                <a:cs typeface="Calibri" panose="020F0502020204030204" pitchFamily="34" charset="0"/>
              </a:rPr>
              <a:t>dual-cure mechanism </a:t>
            </a:r>
          </a:p>
        </p:txBody>
      </p:sp>
      <p:sp>
        <p:nvSpPr>
          <p:cNvPr id="23555" name="Content Placeholder 2"/>
          <p:cNvSpPr>
            <a:spLocks noGrp="1"/>
          </p:cNvSpPr>
          <p:nvPr>
            <p:ph idx="1"/>
          </p:nvPr>
        </p:nvSpPr>
        <p:spPr>
          <a:xfrm>
            <a:off x="2971800" y="1600200"/>
            <a:ext cx="7086600" cy="4800600"/>
          </a:xfrm>
        </p:spPr>
        <p:txBody>
          <a:bodyPr/>
          <a:lstStyle/>
          <a:p>
            <a:pPr lvl="1"/>
            <a:r>
              <a:rPr lang="en-US" altLang="en-US" smtClean="0"/>
              <a:t>BT Epoxy-Siloxane has the chemical crosslinking via the dual-cure mechanism at room temperature: the nucleophilic opening of the epoxide ring by the amine and the hydrolysis / condensation reaction of the alkoxy groups. </a:t>
            </a:r>
          </a:p>
          <a:p>
            <a:pPr lvl="1"/>
            <a:endParaRPr lang="en-US" altLang="en-US" smtClean="0"/>
          </a:p>
          <a:p>
            <a:pPr lvl="1"/>
            <a:endParaRPr lang="en-US" altLang="en-US" smtClean="0"/>
          </a:p>
          <a:p>
            <a:pPr lvl="1"/>
            <a:endParaRPr lang="en-US" altLang="en-US" smtClean="0"/>
          </a:p>
          <a:p>
            <a:pPr lvl="1"/>
            <a:endParaRPr lang="en-US" altLang="en-US" smtClean="0"/>
          </a:p>
          <a:p>
            <a:pPr lvl="1"/>
            <a:endParaRPr lang="en-US" altLang="en-US" smtClean="0"/>
          </a:p>
          <a:p>
            <a:pPr lvl="1"/>
            <a:endParaRPr lang="en-US" altLang="en-US" b="1" smtClean="0"/>
          </a:p>
          <a:p>
            <a:pPr lvl="1"/>
            <a:endParaRPr lang="en-US" altLang="en-US" b="1" smtClean="0"/>
          </a:p>
          <a:p>
            <a:pPr lvl="1"/>
            <a:r>
              <a:rPr lang="en-US" altLang="en-US" b="1" smtClean="0"/>
              <a:t>Nucleophilic opening of the epoxide ring </a:t>
            </a:r>
          </a:p>
          <a:p>
            <a:pPr lvl="1"/>
            <a:r>
              <a:rPr lang="en-US" altLang="en-US" smtClean="0"/>
              <a:t>The Amine Terminated Silicon are the curing agents whose amine groups react with the resin`s epoxy group </a:t>
            </a:r>
          </a:p>
        </p:txBody>
      </p:sp>
      <p:sp>
        <p:nvSpPr>
          <p:cNvPr id="23556"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ADC4172C-18A5-4AB0-87F1-100B4A2BC46C}" type="slidenum">
              <a:rPr lang="es-ES" altLang="en-US" smtClean="0">
                <a:solidFill>
                  <a:srgbClr val="FEFFFF"/>
                </a:solidFill>
                <a:latin typeface="Times New Roman" panose="02020603050405020304" pitchFamily="18" charset="0"/>
              </a:rPr>
              <a:pPr>
                <a:spcBef>
                  <a:spcPct val="0"/>
                </a:spcBef>
                <a:buClrTx/>
                <a:buFontTx/>
                <a:buNone/>
              </a:pPr>
              <a:t>3</a:t>
            </a:fld>
            <a:endParaRPr lang="es-ES" altLang="en-US" smtClean="0">
              <a:solidFill>
                <a:srgbClr val="FEFFFF"/>
              </a:solidFill>
              <a:latin typeface="Times New Roman" panose="02020603050405020304" pitchFamily="18" charset="0"/>
            </a:endParaRPr>
          </a:p>
        </p:txBody>
      </p:sp>
      <p:pic>
        <p:nvPicPr>
          <p:cNvPr id="2355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95675" y="2819400"/>
            <a:ext cx="648493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85659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468688" y="623888"/>
            <a:ext cx="6589712" cy="1281112"/>
          </a:xfrm>
        </p:spPr>
        <p:txBody>
          <a:bodyPr/>
          <a:lstStyle/>
          <a:p>
            <a:pPr eaLnBrk="1" hangingPunct="1"/>
            <a:endParaRPr lang="en-US" altLang="en-US" smtClean="0"/>
          </a:p>
        </p:txBody>
      </p:sp>
      <p:sp>
        <p:nvSpPr>
          <p:cNvPr id="49155" name="Rectangle 3"/>
          <p:cNvSpPr>
            <a:spLocks noGrp="1" noChangeArrowheads="1"/>
          </p:cNvSpPr>
          <p:nvPr>
            <p:ph idx="1"/>
          </p:nvPr>
        </p:nvSpPr>
        <p:spPr>
          <a:xfrm>
            <a:off x="3467100" y="2133600"/>
            <a:ext cx="6591300" cy="3778250"/>
          </a:xfrm>
        </p:spPr>
        <p:txBody>
          <a:bodyPr/>
          <a:lstStyle/>
          <a:p>
            <a:pPr eaLnBrk="1" hangingPunct="1"/>
            <a:endParaRPr lang="en-US" altLang="en-US" smtClean="0"/>
          </a:p>
        </p:txBody>
      </p:sp>
      <p:sp>
        <p:nvSpPr>
          <p:cNvPr id="49156"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CCA05AB5-6AA2-481D-84B7-77F814EE354B}" type="slidenum">
              <a:rPr lang="es-ES" altLang="en-US" sz="1400">
                <a:solidFill>
                  <a:schemeClr val="tx1"/>
                </a:solidFill>
                <a:latin typeface="Times New Roman" panose="02020603050405020304" pitchFamily="18" charset="0"/>
              </a:rPr>
              <a:pPr>
                <a:spcBef>
                  <a:spcPct val="0"/>
                </a:spcBef>
                <a:buClrTx/>
                <a:buFontTx/>
                <a:buNone/>
              </a:pPr>
              <a:t>30</a:t>
            </a:fld>
            <a:endParaRPr lang="es-ES" altLang="en-US" sz="1400">
              <a:solidFill>
                <a:schemeClr val="tx1"/>
              </a:solidFill>
              <a:latin typeface="Times New Roman" panose="02020603050405020304" pitchFamily="18" charset="0"/>
            </a:endParaRPr>
          </a:p>
        </p:txBody>
      </p:sp>
      <p:pic>
        <p:nvPicPr>
          <p:cNvPr id="49157" name="Picture 4" descr="olym_college_l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6" y="46039"/>
            <a:ext cx="8975725" cy="673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05334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468688" y="623888"/>
            <a:ext cx="6589712" cy="1281112"/>
          </a:xfrm>
        </p:spPr>
        <p:txBody>
          <a:bodyPr/>
          <a:lstStyle/>
          <a:p>
            <a:pPr eaLnBrk="1" hangingPunct="1"/>
            <a:endParaRPr lang="en-US" altLang="en-US" smtClean="0"/>
          </a:p>
        </p:txBody>
      </p:sp>
      <p:sp>
        <p:nvSpPr>
          <p:cNvPr id="50179" name="Rectangle 3"/>
          <p:cNvSpPr>
            <a:spLocks noGrp="1" noChangeArrowheads="1"/>
          </p:cNvSpPr>
          <p:nvPr>
            <p:ph idx="1"/>
          </p:nvPr>
        </p:nvSpPr>
        <p:spPr>
          <a:xfrm>
            <a:off x="3467100" y="2133600"/>
            <a:ext cx="6591300" cy="3778250"/>
          </a:xfrm>
        </p:spPr>
        <p:txBody>
          <a:bodyPr/>
          <a:lstStyle/>
          <a:p>
            <a:pPr eaLnBrk="1" hangingPunct="1"/>
            <a:endParaRPr lang="en-US" altLang="en-US" smtClean="0"/>
          </a:p>
        </p:txBody>
      </p:sp>
      <p:sp>
        <p:nvSpPr>
          <p:cNvPr id="50180"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3CA1729F-8C74-408E-A216-27F08F08455E}" type="slidenum">
              <a:rPr lang="es-ES" altLang="en-US" sz="1400">
                <a:solidFill>
                  <a:schemeClr val="tx1"/>
                </a:solidFill>
                <a:latin typeface="Times New Roman" panose="02020603050405020304" pitchFamily="18" charset="0"/>
              </a:rPr>
              <a:pPr>
                <a:spcBef>
                  <a:spcPct val="0"/>
                </a:spcBef>
                <a:buClrTx/>
                <a:buFontTx/>
                <a:buNone/>
              </a:pPr>
              <a:t>31</a:t>
            </a:fld>
            <a:endParaRPr lang="es-ES" altLang="en-US" sz="1400">
              <a:solidFill>
                <a:schemeClr val="tx1"/>
              </a:solidFill>
              <a:latin typeface="Times New Roman" panose="02020603050405020304" pitchFamily="18" charset="0"/>
            </a:endParaRPr>
          </a:p>
        </p:txBody>
      </p:sp>
      <p:pic>
        <p:nvPicPr>
          <p:cNvPr id="50181" name="Picture 4" descr="syd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70582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642682" y="609600"/>
            <a:ext cx="9634917" cy="1143000"/>
          </a:xfrm>
        </p:spPr>
        <p:txBody>
          <a:bodyPr/>
          <a:lstStyle/>
          <a:p>
            <a:pPr eaLnBrk="1" hangingPunct="1"/>
            <a:r>
              <a:rPr lang="en-US" altLang="en-US" sz="2400" b="1" dirty="0">
                <a:solidFill>
                  <a:srgbClr val="203A66"/>
                </a:solidFill>
                <a:latin typeface="Arial" panose="020B0604020202020204" pitchFamily="34" charset="0"/>
              </a:rPr>
              <a:t>Executive Summary</a:t>
            </a:r>
          </a:p>
        </p:txBody>
      </p:sp>
      <p:sp>
        <p:nvSpPr>
          <p:cNvPr id="51203" name="Rectangle 3"/>
          <p:cNvSpPr>
            <a:spLocks noGrp="1" noChangeArrowheads="1"/>
          </p:cNvSpPr>
          <p:nvPr>
            <p:ph type="body" sz="half" idx="1"/>
          </p:nvPr>
        </p:nvSpPr>
        <p:spPr/>
        <p:txBody>
          <a:bodyPr/>
          <a:lstStyle/>
          <a:p>
            <a:pPr lvl="1" eaLnBrk="1" hangingPunct="1">
              <a:lnSpc>
                <a:spcPct val="80000"/>
              </a:lnSpc>
              <a:buFontTx/>
              <a:buNone/>
            </a:pPr>
            <a:r>
              <a:rPr lang="en-US" altLang="en-US" sz="1400">
                <a:solidFill>
                  <a:srgbClr val="203A66"/>
                </a:solidFill>
              </a:rPr>
              <a:t>	</a:t>
            </a:r>
            <a:endParaRPr lang="en-US" altLang="en-US" sz="1200">
              <a:latin typeface="Arial" panose="020B0604020202020204" pitchFamily="34" charset="0"/>
            </a:endParaRPr>
          </a:p>
        </p:txBody>
      </p:sp>
      <p:pic>
        <p:nvPicPr>
          <p:cNvPr id="51204" name="Picture 5" descr="Pipes"/>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1524000" y="0"/>
            <a:ext cx="9144000" cy="68580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05" name="Slide Number Placeholder 7"/>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A4D7C43B-D893-404D-BD50-33CA4D12046E}" type="slidenum">
              <a:rPr lang="es-ES" altLang="en-US" sz="1400">
                <a:solidFill>
                  <a:schemeClr val="tx1"/>
                </a:solidFill>
                <a:latin typeface="Times New Roman" panose="02020603050405020304" pitchFamily="18" charset="0"/>
              </a:rPr>
              <a:pPr>
                <a:spcBef>
                  <a:spcPct val="0"/>
                </a:spcBef>
                <a:buClrTx/>
                <a:buFontTx/>
                <a:buNone/>
              </a:pPr>
              <a:t>32</a:t>
            </a:fld>
            <a:endParaRPr lang="es-ES" altLang="en-US" sz="1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4082498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3468688" y="623888"/>
            <a:ext cx="6589712" cy="1281112"/>
          </a:xfrm>
        </p:spPr>
        <p:txBody>
          <a:bodyPr/>
          <a:lstStyle/>
          <a:p>
            <a:pPr eaLnBrk="1" hangingPunct="1"/>
            <a:endParaRPr lang="en-US" altLang="en-US" smtClean="0"/>
          </a:p>
        </p:txBody>
      </p:sp>
      <p:pic>
        <p:nvPicPr>
          <p:cNvPr id="52227" name="Picture 3" descr="Corvallis1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0"/>
            <a:ext cx="9144000" cy="68580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2228"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3947D41A-1EA2-4BAA-8CE7-C9E473EE0648}" type="slidenum">
              <a:rPr lang="es-ES" altLang="en-US" sz="1400">
                <a:solidFill>
                  <a:schemeClr val="tx1"/>
                </a:solidFill>
                <a:latin typeface="Times New Roman" panose="02020603050405020304" pitchFamily="18" charset="0"/>
              </a:rPr>
              <a:pPr>
                <a:spcBef>
                  <a:spcPct val="0"/>
                </a:spcBef>
                <a:buClrTx/>
                <a:buFontTx/>
                <a:buNone/>
              </a:pPr>
              <a:t>33</a:t>
            </a:fld>
            <a:endParaRPr lang="es-ES" altLang="en-US" sz="1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5352876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3468688" y="623888"/>
            <a:ext cx="6589712" cy="1281112"/>
          </a:xfrm>
        </p:spPr>
        <p:txBody>
          <a:bodyPr/>
          <a:lstStyle/>
          <a:p>
            <a:pPr eaLnBrk="1" hangingPunct="1"/>
            <a:endParaRPr lang="en-US" altLang="en-US" smtClean="0"/>
          </a:p>
        </p:txBody>
      </p:sp>
      <p:sp>
        <p:nvSpPr>
          <p:cNvPr id="53251" name="Rectangle 3"/>
          <p:cNvSpPr>
            <a:spLocks noGrp="1" noChangeArrowheads="1"/>
          </p:cNvSpPr>
          <p:nvPr>
            <p:ph idx="1"/>
          </p:nvPr>
        </p:nvSpPr>
        <p:spPr>
          <a:xfrm>
            <a:off x="3467100" y="2133600"/>
            <a:ext cx="6591300" cy="3778250"/>
          </a:xfrm>
        </p:spPr>
        <p:txBody>
          <a:bodyPr/>
          <a:lstStyle/>
          <a:p>
            <a:pPr eaLnBrk="1" hangingPunct="1"/>
            <a:endParaRPr lang="en-US" altLang="en-US" smtClean="0"/>
          </a:p>
        </p:txBody>
      </p:sp>
      <p:sp>
        <p:nvSpPr>
          <p:cNvPr id="53252"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057A06AF-05B3-4C92-96EC-AAF89EF0BB0C}" type="slidenum">
              <a:rPr lang="es-ES" altLang="en-US" sz="1400">
                <a:solidFill>
                  <a:schemeClr val="tx1"/>
                </a:solidFill>
                <a:latin typeface="Times New Roman" panose="02020603050405020304" pitchFamily="18" charset="0"/>
              </a:rPr>
              <a:pPr>
                <a:spcBef>
                  <a:spcPct val="0"/>
                </a:spcBef>
                <a:buClrTx/>
                <a:buFontTx/>
                <a:buNone/>
              </a:pPr>
              <a:t>34</a:t>
            </a:fld>
            <a:endParaRPr lang="es-ES" altLang="en-US" sz="1400">
              <a:solidFill>
                <a:schemeClr val="tx1"/>
              </a:solidFill>
              <a:latin typeface="Times New Roman" panose="02020603050405020304" pitchFamily="18" charset="0"/>
            </a:endParaRPr>
          </a:p>
        </p:txBody>
      </p:sp>
      <p:pic>
        <p:nvPicPr>
          <p:cNvPr id="53253" name="Picture 4" descr="carrier-air-wing-tw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Rectangle 5"/>
          <p:cNvSpPr>
            <a:spLocks noChangeArrowheads="1"/>
          </p:cNvSpPr>
          <p:nvPr/>
        </p:nvSpPr>
        <p:spPr bwMode="auto">
          <a:xfrm>
            <a:off x="2209800" y="1752601"/>
            <a:ext cx="79248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en-US" altLang="en-US" sz="1600">
              <a:solidFill>
                <a:schemeClr val="accent2"/>
              </a:solidFill>
              <a:latin typeface="Arial" panose="020B0604020202020204" pitchFamily="34" charset="0"/>
            </a:endParaRPr>
          </a:p>
          <a:p>
            <a:pPr eaLnBrk="1" hangingPunct="1">
              <a:spcBef>
                <a:spcPct val="0"/>
              </a:spcBef>
              <a:buClrTx/>
              <a:buFontTx/>
              <a:buNone/>
            </a:pPr>
            <a:endParaRPr lang="en-US" altLang="en-US" sz="1600">
              <a:solidFill>
                <a:schemeClr val="tx2"/>
              </a:solidFill>
              <a:latin typeface="Arial" panose="020B0604020202020204" pitchFamily="34" charset="0"/>
            </a:endParaRPr>
          </a:p>
        </p:txBody>
      </p:sp>
      <p:sp>
        <p:nvSpPr>
          <p:cNvPr id="120838" name="Rectangle 6"/>
          <p:cNvSpPr>
            <a:spLocks noChangeArrowheads="1"/>
          </p:cNvSpPr>
          <p:nvPr/>
        </p:nvSpPr>
        <p:spPr bwMode="auto">
          <a:xfrm>
            <a:off x="3124200" y="2362200"/>
            <a:ext cx="6172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s-AR" altLang="en-US" sz="4400" b="1">
                <a:solidFill>
                  <a:srgbClr val="0033CC"/>
                </a:solidFill>
                <a:effectLst>
                  <a:outerShdw blurRad="38100" dist="38100" dir="2700000" algn="tl">
                    <a:srgbClr val="C0C0C0"/>
                  </a:outerShdw>
                </a:effectLst>
                <a:latin typeface="Arial" panose="020B0604020202020204" pitchFamily="34" charset="0"/>
              </a:rPr>
              <a:t>HAVE A GREAT DAY!</a:t>
            </a:r>
            <a:endParaRPr lang="es-ES" altLang="en-US" sz="4400" b="1">
              <a:solidFill>
                <a:srgbClr val="0033CC"/>
              </a:solidFill>
              <a:effectLst>
                <a:outerShdw blurRad="38100" dist="38100" dir="2700000" algn="tl">
                  <a:srgbClr val="C0C0C0"/>
                </a:outerShdw>
              </a:effectLst>
              <a:latin typeface="Arial" panose="020B0604020202020204" pitchFamily="34" charset="0"/>
            </a:endParaRPr>
          </a:p>
        </p:txBody>
      </p:sp>
    </p:spTree>
    <p:extLst>
      <p:ext uri="{BB962C8B-B14F-4D97-AF65-F5344CB8AC3E}">
        <p14:creationId xmlns:p14="http://schemas.microsoft.com/office/powerpoint/2010/main" val="42536676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467101" y="228600"/>
            <a:ext cx="6588125" cy="990600"/>
          </a:xfrm>
        </p:spPr>
        <p:txBody>
          <a:bodyPr>
            <a:normAutofit fontScale="90000"/>
          </a:bodyPr>
          <a:lstStyle/>
          <a:p>
            <a:pPr algn="ctr"/>
            <a:r>
              <a:rPr lang="en-US" altLang="en-US" b="1" smtClean="0">
                <a:latin typeface="Calibri" panose="020F0502020204030204" pitchFamily="34" charset="0"/>
                <a:cs typeface="Calibri" panose="020F0502020204030204" pitchFamily="34" charset="0"/>
              </a:rPr>
              <a:t>EPOXY-SILOXANE</a:t>
            </a:r>
            <a:r>
              <a:rPr lang="en-US" altLang="en-US" smtClean="0">
                <a:latin typeface="Calibri" panose="020F0502020204030204" pitchFamily="34" charset="0"/>
                <a:cs typeface="Calibri" panose="020F0502020204030204" pitchFamily="34" charset="0"/>
              </a:rPr>
              <a:t/>
            </a:r>
            <a:br>
              <a:rPr lang="en-US" altLang="en-US" smtClean="0">
                <a:latin typeface="Calibri" panose="020F0502020204030204" pitchFamily="34" charset="0"/>
                <a:cs typeface="Calibri" panose="020F0502020204030204" pitchFamily="34" charset="0"/>
              </a:rPr>
            </a:br>
            <a:r>
              <a:rPr lang="en-US" altLang="en-US" sz="2400">
                <a:latin typeface="Calibri" panose="020F0502020204030204" pitchFamily="34" charset="0"/>
                <a:cs typeface="Calibri" panose="020F0502020204030204" pitchFamily="34" charset="0"/>
              </a:rPr>
              <a:t>dual-cure mechanism </a:t>
            </a:r>
          </a:p>
        </p:txBody>
      </p:sp>
      <p:sp>
        <p:nvSpPr>
          <p:cNvPr id="24579" name="Content Placeholder 2"/>
          <p:cNvSpPr>
            <a:spLocks noGrp="1"/>
          </p:cNvSpPr>
          <p:nvPr>
            <p:ph idx="1"/>
          </p:nvPr>
        </p:nvSpPr>
        <p:spPr>
          <a:xfrm>
            <a:off x="2895600" y="1371600"/>
            <a:ext cx="7162800" cy="5334000"/>
          </a:xfrm>
        </p:spPr>
        <p:txBody>
          <a:bodyPr/>
          <a:lstStyle/>
          <a:p>
            <a:r>
              <a:rPr lang="en-US" altLang="en-US" smtClean="0">
                <a:latin typeface="Calibri" panose="020F0502020204030204" pitchFamily="34" charset="0"/>
                <a:cs typeface="Calibri" panose="020F0502020204030204" pitchFamily="34" charset="0"/>
              </a:rPr>
              <a:t>The alkoxy group of the agent reacts with the silicone resin`s free alkoxy group in the presence of water </a:t>
            </a:r>
          </a:p>
          <a:p>
            <a:endParaRPr lang="en-US" altLang="en-US" smtClean="0">
              <a:latin typeface="Calibri" panose="020F0502020204030204" pitchFamily="34" charset="0"/>
              <a:cs typeface="Calibri" panose="020F0502020204030204" pitchFamily="34" charset="0"/>
            </a:endParaRPr>
          </a:p>
          <a:p>
            <a:endParaRPr lang="en-US" altLang="en-US" smtClean="0">
              <a:latin typeface="Calibri" panose="020F0502020204030204" pitchFamily="34" charset="0"/>
              <a:cs typeface="Calibri" panose="020F0502020204030204" pitchFamily="34" charset="0"/>
            </a:endParaRPr>
          </a:p>
          <a:p>
            <a:endParaRPr lang="en-US" altLang="en-US" smtClean="0">
              <a:latin typeface="Calibri" panose="020F0502020204030204" pitchFamily="34" charset="0"/>
              <a:cs typeface="Calibri" panose="020F0502020204030204" pitchFamily="34" charset="0"/>
            </a:endParaRPr>
          </a:p>
          <a:p>
            <a:endParaRPr lang="en-US" altLang="en-US" smtClean="0">
              <a:latin typeface="Calibri" panose="020F0502020204030204" pitchFamily="34" charset="0"/>
              <a:cs typeface="Calibri" panose="020F0502020204030204" pitchFamily="34" charset="0"/>
            </a:endParaRPr>
          </a:p>
          <a:p>
            <a:endParaRPr lang="en-US" altLang="en-US" smtClean="0">
              <a:latin typeface="Calibri" panose="020F0502020204030204" pitchFamily="34" charset="0"/>
              <a:cs typeface="Calibri" panose="020F0502020204030204" pitchFamily="34" charset="0"/>
            </a:endParaRPr>
          </a:p>
          <a:p>
            <a:endParaRPr lang="en-US" altLang="en-US" smtClean="0">
              <a:latin typeface="Calibri" panose="020F0502020204030204" pitchFamily="34" charset="0"/>
              <a:cs typeface="Calibri" panose="020F0502020204030204" pitchFamily="34" charset="0"/>
            </a:endParaRPr>
          </a:p>
          <a:p>
            <a:endParaRPr lang="en-US" altLang="en-US" smtClean="0">
              <a:latin typeface="Calibri" panose="020F0502020204030204" pitchFamily="34" charset="0"/>
              <a:cs typeface="Calibri" panose="020F0502020204030204" pitchFamily="34" charset="0"/>
            </a:endParaRPr>
          </a:p>
          <a:p>
            <a:endParaRPr lang="en-US" altLang="en-US" smtClean="0">
              <a:latin typeface="Calibri" panose="020F0502020204030204" pitchFamily="34" charset="0"/>
              <a:cs typeface="Calibri" panose="020F0502020204030204" pitchFamily="34" charset="0"/>
            </a:endParaRPr>
          </a:p>
          <a:p>
            <a:endParaRPr lang="en-US" altLang="en-US" smtClean="0">
              <a:latin typeface="Calibri" panose="020F0502020204030204" pitchFamily="34" charset="0"/>
              <a:cs typeface="Calibri" panose="020F0502020204030204" pitchFamily="34" charset="0"/>
            </a:endParaRPr>
          </a:p>
          <a:p>
            <a:endParaRPr lang="en-US" altLang="en-US" smtClean="0">
              <a:latin typeface="Calibri" panose="020F0502020204030204" pitchFamily="34" charset="0"/>
              <a:cs typeface="Calibri" panose="020F0502020204030204" pitchFamily="34" charset="0"/>
            </a:endParaRPr>
          </a:p>
          <a:p>
            <a:r>
              <a:rPr lang="en-US" altLang="en-US" b="1" smtClean="0">
                <a:latin typeface="Calibri" panose="020F0502020204030204" pitchFamily="34" charset="0"/>
                <a:cs typeface="Calibri" panose="020F0502020204030204" pitchFamily="34" charset="0"/>
              </a:rPr>
              <a:t>Condensation reaction of the alkoxy groups </a:t>
            </a:r>
            <a:endParaRPr lang="en-US" altLang="en-US" smtClean="0">
              <a:latin typeface="Calibri" panose="020F0502020204030204" pitchFamily="34" charset="0"/>
              <a:cs typeface="Calibri" panose="020F0502020204030204" pitchFamily="34" charset="0"/>
            </a:endParaRPr>
          </a:p>
        </p:txBody>
      </p:sp>
      <p:sp>
        <p:nvSpPr>
          <p:cNvPr id="24580"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EC0B94A0-32E3-4AD0-BE88-C51B615B4D2F}" type="slidenum">
              <a:rPr lang="es-ES" altLang="en-US" smtClean="0">
                <a:solidFill>
                  <a:srgbClr val="FEFFFF"/>
                </a:solidFill>
                <a:latin typeface="Times New Roman" panose="02020603050405020304" pitchFamily="18" charset="0"/>
              </a:rPr>
              <a:pPr>
                <a:spcBef>
                  <a:spcPct val="0"/>
                </a:spcBef>
                <a:buClrTx/>
                <a:buFontTx/>
                <a:buNone/>
              </a:pPr>
              <a:t>4</a:t>
            </a:fld>
            <a:endParaRPr lang="es-ES" altLang="en-US" smtClean="0">
              <a:solidFill>
                <a:srgbClr val="FEFFFF"/>
              </a:solidFill>
              <a:latin typeface="Times New Roman" panose="02020603050405020304" pitchFamily="18" charset="0"/>
            </a:endParaRPr>
          </a:p>
        </p:txBody>
      </p:sp>
      <p:pic>
        <p:nvPicPr>
          <p:cNvPr id="2458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057400"/>
            <a:ext cx="6553200"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75830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895600" y="244475"/>
            <a:ext cx="7543800" cy="762000"/>
          </a:xfrm>
        </p:spPr>
        <p:txBody>
          <a:bodyPr/>
          <a:lstStyle/>
          <a:p>
            <a:pPr algn="ctr" eaLnBrk="1" hangingPunct="1"/>
            <a:r>
              <a:rPr lang="en-GB" altLang="en-US" b="1" smtClean="0">
                <a:solidFill>
                  <a:schemeClr val="tx1"/>
                </a:solidFill>
                <a:latin typeface="Calibri" panose="020F0502020204030204" pitchFamily="34" charset="0"/>
              </a:rPr>
              <a:t>Epoxy-Siloxane Products</a:t>
            </a:r>
            <a:endParaRPr lang="en-US" altLang="en-US" b="1" smtClean="0">
              <a:solidFill>
                <a:schemeClr val="tx1"/>
              </a:solidFill>
              <a:latin typeface="Calibri" panose="020F0502020204030204" pitchFamily="34" charset="0"/>
            </a:endParaRPr>
          </a:p>
        </p:txBody>
      </p:sp>
      <p:sp>
        <p:nvSpPr>
          <p:cNvPr id="25603" name="Slide Number Placeholder 6"/>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0D432D81-E516-47A8-AB3B-75EE25CB58BE}" type="slidenum">
              <a:rPr lang="es-ES" altLang="en-US" sz="1400">
                <a:solidFill>
                  <a:schemeClr val="tx1"/>
                </a:solidFill>
                <a:latin typeface="Times New Roman" panose="02020603050405020304" pitchFamily="18" charset="0"/>
              </a:rPr>
              <a:pPr>
                <a:spcBef>
                  <a:spcPct val="0"/>
                </a:spcBef>
                <a:buClrTx/>
                <a:buFontTx/>
                <a:buNone/>
              </a:pPr>
              <a:t>5</a:t>
            </a:fld>
            <a:endParaRPr lang="es-ES" altLang="en-US" sz="1400">
              <a:solidFill>
                <a:schemeClr val="tx1"/>
              </a:solidFill>
              <a:latin typeface="Times New Roman" panose="02020603050405020304" pitchFamily="18" charset="0"/>
            </a:endParaRPr>
          </a:p>
        </p:txBody>
      </p:sp>
      <p:sp>
        <p:nvSpPr>
          <p:cNvPr id="25604" name="Rectangle 3"/>
          <p:cNvSpPr>
            <a:spLocks noChangeArrowheads="1"/>
          </p:cNvSpPr>
          <p:nvPr/>
        </p:nvSpPr>
        <p:spPr bwMode="auto">
          <a:xfrm>
            <a:off x="2328863" y="1676400"/>
            <a:ext cx="7696200" cy="5035225"/>
          </a:xfrm>
          <a:prstGeom prst="rect">
            <a:avLst/>
          </a:prstGeom>
          <a:noFill/>
          <a:ln>
            <a:noFill/>
          </a:ln>
          <a:effectLst/>
          <a:extLst>
            <a:ext uri="{909E8E84-426E-40DD-AFC4-6F175D3DCCD1}">
              <a14:hiddenFill xmlns:a14="http://schemas.microsoft.com/office/drawing/2010/main">
                <a:solidFill>
                  <a:srgbClr val="D2A934"/>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marL="342900" indent="-342900">
              <a:spcAft>
                <a:spcPct val="20000"/>
              </a:spcAft>
              <a:buClr>
                <a:schemeClr val="bg2"/>
              </a:buClr>
              <a:buSzPct val="90000"/>
              <a:buFont typeface="+mj-lt"/>
              <a:buAutoNum type="arabicPeriod"/>
            </a:pPr>
            <a:r>
              <a:rPr lang="en-US" altLang="en-US" sz="1400" b="1" dirty="0" smtClean="0">
                <a:latin typeface="Calibri" panose="020F0502020204030204" pitchFamily="34" charset="0"/>
                <a:cs typeface="Calibri" panose="020F0502020204030204" pitchFamily="34" charset="0"/>
              </a:rPr>
              <a:t>ES-450,</a:t>
            </a:r>
            <a:r>
              <a:rPr lang="en-US" altLang="en-US" sz="1400" dirty="0" smtClean="0">
                <a:latin typeface="Calibri" panose="020F0502020204030204" pitchFamily="34" charset="0"/>
                <a:cs typeface="Calibri" panose="020F0502020204030204" pitchFamily="34" charset="0"/>
              </a:rPr>
              <a:t> EPOXIDE FUNCTIONAL SILICONE RESIN</a:t>
            </a:r>
          </a:p>
          <a:p>
            <a:pPr marL="342900" indent="-342900">
              <a:spcAft>
                <a:spcPct val="20000"/>
              </a:spcAft>
              <a:buClr>
                <a:schemeClr val="bg2"/>
              </a:buClr>
              <a:buSzPct val="90000"/>
              <a:buFont typeface="+mj-lt"/>
              <a:buAutoNum type="arabicPeriod"/>
            </a:pPr>
            <a:r>
              <a:rPr lang="en-US" altLang="en-US" sz="1400" b="1" dirty="0" smtClean="0">
                <a:latin typeface="Calibri" panose="020F0502020204030204" pitchFamily="34" charset="0"/>
                <a:cs typeface="Calibri" panose="020F0502020204030204" pitchFamily="34" charset="0"/>
              </a:rPr>
              <a:t>ES-401</a:t>
            </a:r>
            <a:r>
              <a:rPr lang="en-US" altLang="en-US" sz="1400" dirty="0">
                <a:latin typeface="Calibri" panose="020F0502020204030204" pitchFamily="34" charset="0"/>
                <a:cs typeface="Calibri" panose="020F0502020204030204" pitchFamily="34" charset="0"/>
              </a:rPr>
              <a:t>, EPOXIDE FUNCTIONAL POLYSILOXANE RESIN</a:t>
            </a:r>
          </a:p>
          <a:p>
            <a:pPr marL="342900" indent="-342900">
              <a:spcAft>
                <a:spcPct val="20000"/>
              </a:spcAft>
              <a:buClr>
                <a:schemeClr val="bg2"/>
              </a:buClr>
              <a:buSzPct val="90000"/>
              <a:buFont typeface="+mj-lt"/>
              <a:buAutoNum type="arabicPeriod"/>
            </a:pPr>
            <a:r>
              <a:rPr lang="en-US" altLang="en-US" sz="1400" b="1" dirty="0">
                <a:latin typeface="Calibri" panose="020F0502020204030204" pitchFamily="34" charset="0"/>
                <a:cs typeface="Calibri" panose="020F0502020204030204" pitchFamily="34" charset="0"/>
              </a:rPr>
              <a:t>ES-400</a:t>
            </a:r>
            <a:r>
              <a:rPr lang="en-US" altLang="en-US" sz="1400" dirty="0">
                <a:latin typeface="Calibri" panose="020F0502020204030204" pitchFamily="34" charset="0"/>
                <a:cs typeface="Calibri" panose="020F0502020204030204" pitchFamily="34" charset="0"/>
              </a:rPr>
              <a:t>, EPOXIDE FUNCTIONAL POLYSILOXANE </a:t>
            </a:r>
            <a:r>
              <a:rPr lang="en-US" altLang="en-US" sz="1400" dirty="0" smtClean="0">
                <a:latin typeface="Calibri" panose="020F0502020204030204" pitchFamily="34" charset="0"/>
                <a:cs typeface="Calibri" panose="020F0502020204030204" pitchFamily="34" charset="0"/>
              </a:rPr>
              <a:t>RESIN</a:t>
            </a:r>
          </a:p>
          <a:p>
            <a:pPr marL="342900" indent="-342900">
              <a:spcAft>
                <a:spcPct val="20000"/>
              </a:spcAft>
              <a:buClr>
                <a:schemeClr val="bg2"/>
              </a:buClr>
              <a:buSzPct val="90000"/>
              <a:buFont typeface="+mj-lt"/>
              <a:buAutoNum type="arabicPeriod"/>
            </a:pPr>
            <a:r>
              <a:rPr lang="en-US" altLang="en-US" sz="1400" b="1" dirty="0" smtClean="0">
                <a:latin typeface="Calibri" panose="020F0502020204030204" pitchFamily="34" charset="0"/>
                <a:cs typeface="Calibri" panose="020F0502020204030204" pitchFamily="34" charset="0"/>
              </a:rPr>
              <a:t>ES-300</a:t>
            </a:r>
            <a:r>
              <a:rPr lang="en-US" altLang="en-US" sz="1400" b="1" dirty="0">
                <a:latin typeface="Calibri" panose="020F0502020204030204" pitchFamily="34" charset="0"/>
                <a:cs typeface="Calibri" panose="020F0502020204030204" pitchFamily="34" charset="0"/>
              </a:rPr>
              <a:t>, </a:t>
            </a:r>
            <a:r>
              <a:rPr lang="en-US" altLang="en-US" sz="1400" dirty="0">
                <a:latin typeface="Calibri" panose="020F0502020204030204" pitchFamily="34" charset="0"/>
                <a:cs typeface="Calibri" panose="020F0502020204030204" pitchFamily="34" charset="0"/>
              </a:rPr>
              <a:t>LMW</a:t>
            </a:r>
            <a:r>
              <a:rPr lang="en-US" altLang="en-US" sz="1400" b="1" dirty="0">
                <a:latin typeface="Calibri" panose="020F0502020204030204" pitchFamily="34" charset="0"/>
                <a:cs typeface="Calibri" panose="020F0502020204030204" pitchFamily="34" charset="0"/>
              </a:rPr>
              <a:t> </a:t>
            </a:r>
            <a:r>
              <a:rPr lang="en-US" altLang="en-US" sz="1400" dirty="0">
                <a:latin typeface="Calibri" panose="020F0502020204030204" pitchFamily="34" charset="0"/>
                <a:cs typeface="Calibri" panose="020F0502020204030204" pitchFamily="34" charset="0"/>
              </a:rPr>
              <a:t>EPOXIDE FUNCTIONAL POLYSILOXANE </a:t>
            </a:r>
            <a:r>
              <a:rPr lang="en-US" altLang="en-US" sz="1400" dirty="0" smtClean="0">
                <a:latin typeface="Calibri" panose="020F0502020204030204" pitchFamily="34" charset="0"/>
                <a:cs typeface="Calibri" panose="020F0502020204030204" pitchFamily="34" charset="0"/>
              </a:rPr>
              <a:t>RESIN</a:t>
            </a:r>
          </a:p>
          <a:p>
            <a:pPr marL="342900" indent="-342900">
              <a:spcAft>
                <a:spcPct val="20000"/>
              </a:spcAft>
              <a:buClr>
                <a:schemeClr val="bg2"/>
              </a:buClr>
              <a:buSzPct val="90000"/>
              <a:buFont typeface="+mj-lt"/>
              <a:buAutoNum type="arabicPeriod"/>
            </a:pPr>
            <a:r>
              <a:rPr lang="en-US" altLang="en-US" sz="1400" b="1" dirty="0" smtClean="0">
                <a:latin typeface="Calibri" panose="020F0502020204030204" pitchFamily="34" charset="0"/>
                <a:cs typeface="Calibri" panose="020F0502020204030204" pitchFamily="34" charset="0"/>
              </a:rPr>
              <a:t>ES-200</a:t>
            </a:r>
            <a:r>
              <a:rPr lang="en-US" altLang="en-US" sz="1400" b="1" dirty="0">
                <a:latin typeface="Calibri" panose="020F0502020204030204" pitchFamily="34" charset="0"/>
                <a:cs typeface="Calibri" panose="020F0502020204030204" pitchFamily="34" charset="0"/>
              </a:rPr>
              <a:t>, </a:t>
            </a:r>
            <a:r>
              <a:rPr lang="en-US" altLang="en-US" sz="1400" dirty="0">
                <a:latin typeface="Calibri" panose="020F0502020204030204" pitchFamily="34" charset="0"/>
                <a:cs typeface="Calibri" panose="020F0502020204030204" pitchFamily="34" charset="0"/>
              </a:rPr>
              <a:t>LMW</a:t>
            </a:r>
            <a:r>
              <a:rPr lang="en-US" altLang="en-US" sz="1400" b="1" dirty="0">
                <a:latin typeface="Calibri" panose="020F0502020204030204" pitchFamily="34" charset="0"/>
                <a:cs typeface="Calibri" panose="020F0502020204030204" pitchFamily="34" charset="0"/>
              </a:rPr>
              <a:t> </a:t>
            </a:r>
            <a:r>
              <a:rPr lang="en-US" altLang="en-US" sz="1400" dirty="0">
                <a:latin typeface="Calibri" panose="020F0502020204030204" pitchFamily="34" charset="0"/>
                <a:cs typeface="Calibri" panose="020F0502020204030204" pitchFamily="34" charset="0"/>
              </a:rPr>
              <a:t>EPOXIDE FUNCTIONAL POLYSILOXANE RESIN</a:t>
            </a:r>
          </a:p>
          <a:p>
            <a:pPr marL="342900" indent="-342900">
              <a:spcAft>
                <a:spcPct val="20000"/>
              </a:spcAft>
              <a:buClr>
                <a:schemeClr val="bg2"/>
              </a:buClr>
              <a:buSzPct val="90000"/>
              <a:buFont typeface="+mj-lt"/>
              <a:buAutoNum type="arabicPeriod"/>
            </a:pPr>
            <a:r>
              <a:rPr lang="en-US" altLang="en-US" sz="1400" b="1" dirty="0" smtClean="0">
                <a:latin typeface="Calibri" panose="020F0502020204030204" pitchFamily="34" charset="0"/>
                <a:cs typeface="Calibri" panose="020F0502020204030204" pitchFamily="34" charset="0"/>
              </a:rPr>
              <a:t>ES-100</a:t>
            </a:r>
            <a:r>
              <a:rPr lang="en-US" altLang="en-US" sz="1400" b="1" dirty="0">
                <a:latin typeface="Calibri" panose="020F0502020204030204" pitchFamily="34" charset="0"/>
                <a:cs typeface="Calibri" panose="020F0502020204030204" pitchFamily="34" charset="0"/>
              </a:rPr>
              <a:t>, </a:t>
            </a:r>
            <a:r>
              <a:rPr lang="en-US" altLang="en-US" sz="1400" dirty="0">
                <a:latin typeface="Calibri" panose="020F0502020204030204" pitchFamily="34" charset="0"/>
                <a:cs typeface="Calibri" panose="020F0502020204030204" pitchFamily="34" charset="0"/>
              </a:rPr>
              <a:t>LMW</a:t>
            </a:r>
            <a:r>
              <a:rPr lang="en-US" altLang="en-US" sz="1400" b="1" dirty="0">
                <a:latin typeface="Calibri" panose="020F0502020204030204" pitchFamily="34" charset="0"/>
                <a:cs typeface="Calibri" panose="020F0502020204030204" pitchFamily="34" charset="0"/>
              </a:rPr>
              <a:t> </a:t>
            </a:r>
            <a:r>
              <a:rPr lang="en-US" altLang="en-US" sz="1400" dirty="0">
                <a:latin typeface="Calibri" panose="020F0502020204030204" pitchFamily="34" charset="0"/>
                <a:cs typeface="Calibri" panose="020F0502020204030204" pitchFamily="34" charset="0"/>
              </a:rPr>
              <a:t>EPOXIDE FUNCTIONAL POLYSILOXANE </a:t>
            </a:r>
            <a:r>
              <a:rPr lang="en-US" altLang="en-US" sz="1400" dirty="0" smtClean="0">
                <a:latin typeface="Calibri" panose="020F0502020204030204" pitchFamily="34" charset="0"/>
                <a:cs typeface="Calibri" panose="020F0502020204030204" pitchFamily="34" charset="0"/>
              </a:rPr>
              <a:t>RESIN</a:t>
            </a:r>
          </a:p>
          <a:p>
            <a:pPr marL="342900" indent="-342900">
              <a:spcAft>
                <a:spcPct val="20000"/>
              </a:spcAft>
              <a:buClr>
                <a:schemeClr val="bg2"/>
              </a:buClr>
              <a:buSzPct val="90000"/>
              <a:buFont typeface="+mj-lt"/>
              <a:buAutoNum type="arabicPeriod"/>
            </a:pPr>
            <a:r>
              <a:rPr lang="en-US" altLang="en-US" sz="1400" b="1" dirty="0" smtClean="0">
                <a:latin typeface="Calibri" panose="020F0502020204030204" pitchFamily="34" charset="0"/>
                <a:cs typeface="Calibri" panose="020F0502020204030204" pitchFamily="34" charset="0"/>
              </a:rPr>
              <a:t>ES-50</a:t>
            </a:r>
            <a:r>
              <a:rPr lang="en-US" altLang="en-US" sz="1400" b="1" dirty="0">
                <a:latin typeface="Calibri" panose="020F0502020204030204" pitchFamily="34" charset="0"/>
                <a:cs typeface="Calibri" panose="020F0502020204030204" pitchFamily="34" charset="0"/>
              </a:rPr>
              <a:t>, </a:t>
            </a:r>
            <a:r>
              <a:rPr lang="en-US" altLang="en-US" sz="1400" dirty="0">
                <a:latin typeface="Calibri" panose="020F0502020204030204" pitchFamily="34" charset="0"/>
                <a:cs typeface="Calibri" panose="020F0502020204030204" pitchFamily="34" charset="0"/>
              </a:rPr>
              <a:t>LMW</a:t>
            </a:r>
            <a:r>
              <a:rPr lang="en-US" altLang="en-US" sz="1400" b="1" dirty="0">
                <a:latin typeface="Calibri" panose="020F0502020204030204" pitchFamily="34" charset="0"/>
                <a:cs typeface="Calibri" panose="020F0502020204030204" pitchFamily="34" charset="0"/>
              </a:rPr>
              <a:t> </a:t>
            </a:r>
            <a:r>
              <a:rPr lang="en-US" altLang="en-US" sz="1400" dirty="0">
                <a:latin typeface="Calibri" panose="020F0502020204030204" pitchFamily="34" charset="0"/>
                <a:cs typeface="Calibri" panose="020F0502020204030204" pitchFamily="34" charset="0"/>
              </a:rPr>
              <a:t>EPOXIDE FUNCTIONAL POLYSILOXANE </a:t>
            </a:r>
            <a:r>
              <a:rPr lang="en-US" altLang="en-US" sz="1400" dirty="0" smtClean="0">
                <a:latin typeface="Calibri" panose="020F0502020204030204" pitchFamily="34" charset="0"/>
                <a:cs typeface="Calibri" panose="020F0502020204030204" pitchFamily="34" charset="0"/>
              </a:rPr>
              <a:t>RESIN</a:t>
            </a:r>
            <a:endParaRPr lang="en-US" altLang="en-US" sz="1400" dirty="0">
              <a:latin typeface="Calibri" panose="020F0502020204030204" pitchFamily="34" charset="0"/>
              <a:cs typeface="Calibri" panose="020F0502020204030204" pitchFamily="34" charset="0"/>
            </a:endParaRPr>
          </a:p>
          <a:p>
            <a:pPr marL="342900" indent="-342900">
              <a:spcAft>
                <a:spcPct val="20000"/>
              </a:spcAft>
              <a:buClr>
                <a:schemeClr val="bg2"/>
              </a:buClr>
              <a:buSzPct val="90000"/>
              <a:buFont typeface="+mj-lt"/>
              <a:buAutoNum type="arabicPeriod"/>
            </a:pPr>
            <a:r>
              <a:rPr lang="en-US" altLang="en-US" sz="1400" b="1" dirty="0" smtClean="0">
                <a:latin typeface="Calibri" panose="020F0502020204030204" pitchFamily="34" charset="0"/>
                <a:cs typeface="Calibri" panose="020F0502020204030204" pitchFamily="34" charset="0"/>
              </a:rPr>
              <a:t>MOS-41, </a:t>
            </a:r>
            <a:r>
              <a:rPr lang="en-US" altLang="en-US" sz="1400" dirty="0" smtClean="0">
                <a:latin typeface="Calibri" panose="020F0502020204030204" pitchFamily="34" charset="0"/>
                <a:cs typeface="Calibri" panose="020F0502020204030204" pitchFamily="34" charset="0"/>
              </a:rPr>
              <a:t>METHOXY FUNCTIONAL REACTIVE INTERMEDIATE</a:t>
            </a:r>
          </a:p>
          <a:p>
            <a:pPr marL="342900" indent="-342900">
              <a:spcAft>
                <a:spcPct val="20000"/>
              </a:spcAft>
              <a:buClr>
                <a:schemeClr val="bg2"/>
              </a:buClr>
              <a:buSzPct val="90000"/>
              <a:buFont typeface="+mj-lt"/>
              <a:buAutoNum type="arabicPeriod"/>
            </a:pPr>
            <a:r>
              <a:rPr lang="en-US" altLang="en-US" sz="1400" b="1" dirty="0" smtClean="0">
                <a:latin typeface="Calibri" panose="020F0502020204030204" pitchFamily="34" charset="0"/>
                <a:cs typeface="Calibri" panose="020F0502020204030204" pitchFamily="34" charset="0"/>
              </a:rPr>
              <a:t>SH-120</a:t>
            </a:r>
            <a:r>
              <a:rPr lang="en-US" altLang="en-US" sz="1400" b="1" dirty="0">
                <a:latin typeface="Calibri" panose="020F0502020204030204" pitchFamily="34" charset="0"/>
                <a:cs typeface="Calibri" panose="020F0502020204030204" pitchFamily="34" charset="0"/>
              </a:rPr>
              <a:t>, </a:t>
            </a:r>
            <a:r>
              <a:rPr lang="en-US" altLang="en-US" sz="1400" dirty="0">
                <a:latin typeface="Calibri" panose="020F0502020204030204" pitchFamily="34" charset="0"/>
                <a:cs typeface="Calibri" panose="020F0502020204030204" pitchFamily="34" charset="0"/>
              </a:rPr>
              <a:t>AMINE </a:t>
            </a:r>
            <a:r>
              <a:rPr lang="en-US" altLang="en-US" sz="1400" dirty="0" smtClean="0">
                <a:latin typeface="Calibri" panose="020F0502020204030204" pitchFamily="34" charset="0"/>
                <a:cs typeface="Calibri" panose="020F0502020204030204" pitchFamily="34" charset="0"/>
              </a:rPr>
              <a:t>TERMINATED SILICON RESIN</a:t>
            </a:r>
          </a:p>
          <a:p>
            <a:pPr marL="342900" indent="-342900">
              <a:spcAft>
                <a:spcPct val="20000"/>
              </a:spcAft>
              <a:buClr>
                <a:schemeClr val="bg2"/>
              </a:buClr>
              <a:buSzPct val="90000"/>
              <a:buFont typeface="+mj-lt"/>
              <a:buAutoNum type="arabicPeriod"/>
            </a:pPr>
            <a:r>
              <a:rPr lang="en-US" altLang="en-US" sz="1400" b="1" dirty="0" smtClean="0">
                <a:latin typeface="Calibri" panose="020F0502020204030204" pitchFamily="34" charset="0"/>
                <a:cs typeface="Calibri" panose="020F0502020204030204" pitchFamily="34" charset="0"/>
              </a:rPr>
              <a:t>SH-122, </a:t>
            </a:r>
            <a:r>
              <a:rPr lang="en-US" altLang="en-US" sz="1400" dirty="0">
                <a:latin typeface="Calibri" panose="020F0502020204030204" pitchFamily="34" charset="0"/>
                <a:cs typeface="Calibri" panose="020F0502020204030204" pitchFamily="34" charset="0"/>
              </a:rPr>
              <a:t>AMINE TERMINATED SILICON </a:t>
            </a:r>
            <a:r>
              <a:rPr lang="en-US" altLang="en-US" sz="1400" dirty="0" smtClean="0">
                <a:latin typeface="Calibri" panose="020F0502020204030204" pitchFamily="34" charset="0"/>
                <a:cs typeface="Calibri" panose="020F0502020204030204" pitchFamily="34" charset="0"/>
              </a:rPr>
              <a:t>RESIN</a:t>
            </a:r>
            <a:endParaRPr lang="en-US" altLang="en-US" sz="1400" b="1" dirty="0">
              <a:latin typeface="Calibri" panose="020F0502020204030204" pitchFamily="34" charset="0"/>
              <a:cs typeface="Calibri" panose="020F0502020204030204" pitchFamily="34" charset="0"/>
            </a:endParaRPr>
          </a:p>
          <a:p>
            <a:pPr marL="342900" indent="-342900">
              <a:spcAft>
                <a:spcPct val="20000"/>
              </a:spcAft>
              <a:buClr>
                <a:schemeClr val="bg2"/>
              </a:buClr>
              <a:buSzPct val="90000"/>
              <a:buFont typeface="+mj-lt"/>
              <a:buAutoNum type="arabicPeriod"/>
            </a:pPr>
            <a:r>
              <a:rPr lang="en-US" altLang="en-US" sz="1400" b="1" dirty="0">
                <a:latin typeface="Calibri" panose="020F0502020204030204" pitchFamily="34" charset="0"/>
                <a:cs typeface="Calibri" panose="020F0502020204030204" pitchFamily="34" charset="0"/>
              </a:rPr>
              <a:t>SH-124, </a:t>
            </a:r>
            <a:r>
              <a:rPr lang="en-US" altLang="en-US" sz="1400" dirty="0">
                <a:latin typeface="Calibri" panose="020F0502020204030204" pitchFamily="34" charset="0"/>
                <a:cs typeface="Calibri" panose="020F0502020204030204" pitchFamily="34" charset="0"/>
              </a:rPr>
              <a:t>AMINE TERMINATED SILICON </a:t>
            </a:r>
            <a:r>
              <a:rPr lang="en-US" altLang="en-US" sz="1400" dirty="0" smtClean="0">
                <a:latin typeface="Calibri" panose="020F0502020204030204" pitchFamily="34" charset="0"/>
                <a:cs typeface="Calibri" panose="020F0502020204030204" pitchFamily="34" charset="0"/>
              </a:rPr>
              <a:t>RESIN</a:t>
            </a:r>
          </a:p>
          <a:p>
            <a:pPr marL="342900" indent="-342900">
              <a:spcAft>
                <a:spcPct val="20000"/>
              </a:spcAft>
              <a:buClr>
                <a:schemeClr val="bg2"/>
              </a:buClr>
              <a:buSzPct val="90000"/>
              <a:buFont typeface="+mj-lt"/>
              <a:buAutoNum type="arabicPeriod"/>
            </a:pPr>
            <a:r>
              <a:rPr lang="en-US" altLang="en-US" sz="1400" b="1" dirty="0" smtClean="0">
                <a:latin typeface="Calibri" panose="020F0502020204030204" pitchFamily="34" charset="0"/>
                <a:cs typeface="Calibri" panose="020F0502020204030204" pitchFamily="34" charset="0"/>
              </a:rPr>
              <a:t>SH-182, </a:t>
            </a:r>
            <a:r>
              <a:rPr lang="en-US" altLang="en-US" sz="1400" dirty="0">
                <a:latin typeface="Calibri" panose="020F0502020204030204" pitchFamily="34" charset="0"/>
                <a:cs typeface="Calibri" panose="020F0502020204030204" pitchFamily="34" charset="0"/>
              </a:rPr>
              <a:t>AMINE TERMINATED SILICON </a:t>
            </a:r>
            <a:r>
              <a:rPr lang="en-US" altLang="en-US" sz="1400" dirty="0" smtClean="0">
                <a:latin typeface="Calibri" panose="020F0502020204030204" pitchFamily="34" charset="0"/>
                <a:cs typeface="Calibri" panose="020F0502020204030204" pitchFamily="34" charset="0"/>
              </a:rPr>
              <a:t>RESIN</a:t>
            </a:r>
          </a:p>
          <a:p>
            <a:pPr marL="342900" indent="-342900">
              <a:spcAft>
                <a:spcPct val="20000"/>
              </a:spcAft>
              <a:buClr>
                <a:schemeClr val="bg2"/>
              </a:buClr>
              <a:buSzPct val="90000"/>
              <a:buFont typeface="+mj-lt"/>
              <a:buAutoNum type="arabicPeriod"/>
            </a:pPr>
            <a:r>
              <a:rPr lang="en-US" altLang="en-US" sz="1400" b="1" dirty="0" smtClean="0">
                <a:latin typeface="Calibri" panose="020F0502020204030204" pitchFamily="34" charset="0"/>
                <a:cs typeface="Calibri" panose="020F0502020204030204" pitchFamily="34" charset="0"/>
              </a:rPr>
              <a:t>SAW-175</a:t>
            </a:r>
            <a:r>
              <a:rPr lang="en-US" altLang="en-US" sz="1400" b="1" dirty="0" smtClean="0">
                <a:latin typeface="Calibri" panose="020F0502020204030204" pitchFamily="34" charset="0"/>
                <a:cs typeface="Calibri" panose="020F0502020204030204" pitchFamily="34" charset="0"/>
              </a:rPr>
              <a:t>, </a:t>
            </a:r>
            <a:r>
              <a:rPr lang="en-US" altLang="en-US" sz="1400" dirty="0">
                <a:latin typeface="Calibri" panose="020F0502020204030204" pitchFamily="34" charset="0"/>
                <a:cs typeface="Calibri" panose="020F0502020204030204" pitchFamily="34" charset="0"/>
              </a:rPr>
              <a:t>AMINE TERMINATED SILICON RESIN WITH </a:t>
            </a:r>
            <a:r>
              <a:rPr lang="en-US" altLang="en-US" sz="1400" dirty="0" smtClean="0">
                <a:latin typeface="Calibri" panose="020F0502020204030204" pitchFamily="34" charset="0"/>
                <a:cs typeface="Calibri" panose="020F0502020204030204" pitchFamily="34" charset="0"/>
              </a:rPr>
              <a:t>NFST</a:t>
            </a:r>
            <a:endParaRPr lang="en-US" altLang="en-US" sz="1400" dirty="0">
              <a:latin typeface="Calibri" panose="020F0502020204030204" pitchFamily="34" charset="0"/>
              <a:cs typeface="Calibri" panose="020F0502020204030204" pitchFamily="34" charset="0"/>
            </a:endParaRPr>
          </a:p>
          <a:p>
            <a:pPr marL="342900" indent="-342900">
              <a:spcAft>
                <a:spcPct val="20000"/>
              </a:spcAft>
              <a:buClr>
                <a:schemeClr val="bg2"/>
              </a:buClr>
              <a:buSzPct val="90000"/>
              <a:buFont typeface="+mj-lt"/>
              <a:buAutoNum type="arabicPeriod"/>
            </a:pPr>
            <a:r>
              <a:rPr lang="en-US" altLang="en-US" sz="1400" b="1" dirty="0" smtClean="0">
                <a:latin typeface="Calibri" panose="020F0502020204030204" pitchFamily="34" charset="0"/>
                <a:cs typeface="Calibri" panose="020F0502020204030204" pitchFamily="34" charset="0"/>
              </a:rPr>
              <a:t>SAW-180</a:t>
            </a:r>
            <a:r>
              <a:rPr lang="en-US" altLang="en-US" sz="1400" dirty="0">
                <a:latin typeface="Calibri" panose="020F0502020204030204" pitchFamily="34" charset="0"/>
                <a:cs typeface="Calibri" panose="020F0502020204030204" pitchFamily="34" charset="0"/>
              </a:rPr>
              <a:t>, AMINE TERMINATED SILICON RESIN WITH NFST </a:t>
            </a:r>
            <a:endParaRPr lang="en-US" altLang="en-US" sz="1400" dirty="0" smtClean="0">
              <a:latin typeface="Calibri" panose="020F0502020204030204" pitchFamily="34" charset="0"/>
              <a:cs typeface="Calibri" panose="020F0502020204030204" pitchFamily="34" charset="0"/>
            </a:endParaRPr>
          </a:p>
          <a:p>
            <a:pPr marL="342900" indent="-342900">
              <a:spcAft>
                <a:spcPct val="20000"/>
              </a:spcAft>
              <a:buClr>
                <a:schemeClr val="bg2"/>
              </a:buClr>
              <a:buSzPct val="90000"/>
              <a:buFont typeface="+mj-lt"/>
              <a:buAutoNum type="arabicPeriod"/>
            </a:pPr>
            <a:r>
              <a:rPr lang="en-US" altLang="en-US" sz="1400" b="1" dirty="0" smtClean="0">
                <a:latin typeface="Calibri" panose="020F0502020204030204" pitchFamily="34" charset="0"/>
                <a:cs typeface="Calibri" panose="020F0502020204030204" pitchFamily="34" charset="0"/>
              </a:rPr>
              <a:t>AS-720</a:t>
            </a:r>
            <a:r>
              <a:rPr lang="en-US" altLang="en-US" sz="1400" b="1" dirty="0">
                <a:latin typeface="Calibri" panose="020F0502020204030204" pitchFamily="34" charset="0"/>
                <a:cs typeface="Calibri" panose="020F0502020204030204" pitchFamily="34" charset="0"/>
              </a:rPr>
              <a:t>, </a:t>
            </a:r>
            <a:r>
              <a:rPr lang="en-US" altLang="en-US" sz="1400" dirty="0">
                <a:latin typeface="Calibri" panose="020F0502020204030204" pitchFamily="34" charset="0"/>
                <a:cs typeface="Calibri" panose="020F0502020204030204" pitchFamily="34" charset="0"/>
              </a:rPr>
              <a:t>METHOXY </a:t>
            </a:r>
            <a:r>
              <a:rPr lang="en-US" altLang="en-US" sz="1400" dirty="0" smtClean="0">
                <a:latin typeface="Calibri" panose="020F0502020204030204" pitchFamily="34" charset="0"/>
                <a:cs typeface="Calibri" panose="020F0502020204030204" pitchFamily="34" charset="0"/>
              </a:rPr>
              <a:t>FUNCTIONAL </a:t>
            </a:r>
            <a:r>
              <a:rPr lang="en-US" altLang="en-US" sz="1400" dirty="0">
                <a:latin typeface="Calibri" panose="020F0502020204030204" pitchFamily="34" charset="0"/>
                <a:cs typeface="Calibri" panose="020F0502020204030204" pitchFamily="34" charset="0"/>
              </a:rPr>
              <a:t>METHYL-PHENYL POLYSILOXANE </a:t>
            </a:r>
          </a:p>
          <a:p>
            <a:pPr marL="342900" indent="-342900">
              <a:spcAft>
                <a:spcPct val="20000"/>
              </a:spcAft>
              <a:buClr>
                <a:schemeClr val="bg2"/>
              </a:buClr>
              <a:buSzPct val="90000"/>
              <a:buFont typeface="+mj-lt"/>
              <a:buAutoNum type="arabicPeriod"/>
            </a:pPr>
            <a:r>
              <a:rPr lang="en-US" altLang="en-US" sz="1400" b="1" dirty="0" smtClean="0">
                <a:latin typeface="Calibri" panose="020F0502020204030204" pitchFamily="34" charset="0"/>
                <a:cs typeface="Calibri" panose="020F0502020204030204" pitchFamily="34" charset="0"/>
              </a:rPr>
              <a:t>HES-10</a:t>
            </a:r>
            <a:r>
              <a:rPr lang="en-US" altLang="en-US" sz="1400" dirty="0">
                <a:latin typeface="Calibri" panose="020F0502020204030204" pitchFamily="34" charset="0"/>
                <a:cs typeface="Calibri" panose="020F0502020204030204" pitchFamily="34" charset="0"/>
              </a:rPr>
              <a:t>, </a:t>
            </a:r>
            <a:r>
              <a:rPr lang="en-US" altLang="en-US" sz="1400" dirty="0" smtClean="0">
                <a:latin typeface="Calibri" panose="020F0502020204030204" pitchFamily="34" charset="0"/>
                <a:cs typeface="Calibri" panose="020F0502020204030204" pitchFamily="34" charset="0"/>
              </a:rPr>
              <a:t>EPOXY FUNCTIONAL METHYL </a:t>
            </a:r>
            <a:r>
              <a:rPr lang="en-US" altLang="en-US" sz="1400" dirty="0">
                <a:latin typeface="Calibri" panose="020F0502020204030204" pitchFamily="34" charset="0"/>
                <a:cs typeface="Calibri" panose="020F0502020204030204" pitchFamily="34" charset="0"/>
              </a:rPr>
              <a:t>HYDROGEN SILICONE RESIN</a:t>
            </a:r>
          </a:p>
          <a:p>
            <a:pPr>
              <a:spcAft>
                <a:spcPct val="20000"/>
              </a:spcAft>
              <a:buClr>
                <a:schemeClr val="bg2"/>
              </a:buClr>
              <a:buSzPct val="90000"/>
              <a:buFontTx/>
              <a:buAutoNum type="arabicPeriod"/>
            </a:pPr>
            <a:endParaRPr lang="en-US" altLang="en-US" sz="1400" dirty="0">
              <a:latin typeface="Calibri" panose="020F0502020204030204" pitchFamily="34" charset="0"/>
              <a:cs typeface="Calibri" panose="020F0502020204030204" pitchFamily="34" charset="0"/>
            </a:endParaRPr>
          </a:p>
          <a:p>
            <a:pPr>
              <a:spcAft>
                <a:spcPct val="20000"/>
              </a:spcAft>
              <a:buClr>
                <a:schemeClr val="bg2"/>
              </a:buClr>
              <a:buSzPct val="90000"/>
              <a:buFontTx/>
              <a:buAutoNum type="arabicPeriod"/>
            </a:pPr>
            <a:r>
              <a:rPr lang="en-US" altLang="en-US" sz="1800" dirty="0">
                <a:solidFill>
                  <a:srgbClr val="003366"/>
                </a:solidFill>
                <a:latin typeface="Calibri" panose="020F0502020204030204" pitchFamily="34" charset="0"/>
                <a:cs typeface="Arial" panose="020B0604020202020204" pitchFamily="34" charset="0"/>
              </a:rPr>
              <a:t>	</a:t>
            </a:r>
          </a:p>
          <a:p>
            <a:pPr>
              <a:spcAft>
                <a:spcPct val="20000"/>
              </a:spcAft>
              <a:buClr>
                <a:schemeClr val="bg2"/>
              </a:buClr>
              <a:buSzPct val="90000"/>
            </a:pPr>
            <a:r>
              <a:rPr lang="en-US" altLang="en-US" sz="1400" dirty="0">
                <a:solidFill>
                  <a:srgbClr val="131B3A"/>
                </a:solidFill>
                <a:latin typeface="Arial" panose="020B0604020202020204" pitchFamily="34" charset="0"/>
              </a:rPr>
              <a:t>      </a:t>
            </a:r>
          </a:p>
        </p:txBody>
      </p:sp>
    </p:spTree>
    <p:extLst>
      <p:ext uri="{BB962C8B-B14F-4D97-AF65-F5344CB8AC3E}">
        <p14:creationId xmlns:p14="http://schemas.microsoft.com/office/powerpoint/2010/main" val="2807306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895600" y="173038"/>
            <a:ext cx="7086600" cy="1143000"/>
          </a:xfrm>
        </p:spPr>
        <p:txBody>
          <a:bodyPr/>
          <a:lstStyle/>
          <a:p>
            <a:pPr algn="ctr" eaLnBrk="1" hangingPunct="1"/>
            <a:r>
              <a:rPr lang="en-US" altLang="en-US" b="1" smtClean="0">
                <a:latin typeface="Calibri" panose="020F0502020204030204" pitchFamily="34" charset="0"/>
                <a:cs typeface="Calibri" panose="020F0502020204030204" pitchFamily="34" charset="0"/>
              </a:rPr>
              <a:t>ES-450</a:t>
            </a:r>
            <a:r>
              <a:rPr lang="en-US" altLang="en-US" sz="2000" b="1">
                <a:latin typeface="Calibri" panose="020F0502020204030204" pitchFamily="34" charset="0"/>
                <a:cs typeface="Calibri" panose="020F0502020204030204" pitchFamily="34" charset="0"/>
              </a:rPr>
              <a:t/>
            </a:r>
            <a:br>
              <a:rPr lang="en-US" altLang="en-US" sz="2000" b="1">
                <a:latin typeface="Calibri" panose="020F0502020204030204" pitchFamily="34" charset="0"/>
                <a:cs typeface="Calibri" panose="020F0502020204030204" pitchFamily="34" charset="0"/>
              </a:rPr>
            </a:br>
            <a:r>
              <a:rPr lang="en-US" altLang="en-US" sz="2000">
                <a:latin typeface="Calibri" panose="020F0502020204030204" pitchFamily="34" charset="0"/>
                <a:cs typeface="Calibri" panose="020F0502020204030204" pitchFamily="34" charset="0"/>
              </a:rPr>
              <a:t>EPOXIDE FUNCTIONAL SILICONE RESIN </a:t>
            </a:r>
          </a:p>
        </p:txBody>
      </p:sp>
      <p:sp>
        <p:nvSpPr>
          <p:cNvPr id="3" name="Content Placeholder 2"/>
          <p:cNvSpPr>
            <a:spLocks noGrp="1"/>
          </p:cNvSpPr>
          <p:nvPr>
            <p:ph sz="half" idx="1"/>
          </p:nvPr>
        </p:nvSpPr>
        <p:spPr>
          <a:xfrm>
            <a:off x="2241176" y="1316038"/>
            <a:ext cx="7772400" cy="5084762"/>
          </a:xfrm>
          <a:extLst/>
        </p:spPr>
        <p:txBody>
          <a:bodyPr numCol="2" rtlCol="0">
            <a:noAutofit/>
          </a:bodyPr>
          <a:lstStyle/>
          <a:p>
            <a:pPr marL="0" indent="0">
              <a:buNone/>
              <a:defRPr/>
            </a:pPr>
            <a:r>
              <a:rPr lang="en-US" sz="1300" b="1" dirty="0">
                <a:latin typeface="Calibri" panose="020F0502020204030204" pitchFamily="34" charset="0"/>
              </a:rPr>
              <a:t>Technical information</a:t>
            </a:r>
            <a:endParaRPr lang="en-US" sz="1300" dirty="0">
              <a:latin typeface="Calibri" panose="020F0502020204030204" pitchFamily="34" charset="0"/>
            </a:endParaRPr>
          </a:p>
          <a:p>
            <a:pPr>
              <a:defRPr/>
            </a:pPr>
            <a:r>
              <a:rPr lang="en-US" sz="1300" dirty="0">
                <a:latin typeface="Calibri" panose="020F0502020204030204" pitchFamily="34" charset="0"/>
              </a:rPr>
              <a:t>delivery form liquid</a:t>
            </a:r>
          </a:p>
          <a:p>
            <a:pPr>
              <a:defRPr/>
            </a:pPr>
            <a:r>
              <a:rPr lang="en-US" sz="1300" dirty="0">
                <a:latin typeface="Calibri" panose="020F0502020204030204" pitchFamily="34" charset="0"/>
              </a:rPr>
              <a:t>appearance clear to slightly hazy liquid </a:t>
            </a:r>
          </a:p>
          <a:p>
            <a:pPr>
              <a:defRPr/>
            </a:pPr>
            <a:r>
              <a:rPr lang="en-US" sz="1300" dirty="0">
                <a:latin typeface="Calibri" panose="020F0502020204030204" pitchFamily="34" charset="0"/>
              </a:rPr>
              <a:t>non-volatile content &gt; 99 %</a:t>
            </a:r>
          </a:p>
          <a:p>
            <a:pPr>
              <a:defRPr/>
            </a:pPr>
            <a:r>
              <a:rPr lang="en-US" sz="1300" dirty="0">
                <a:latin typeface="Calibri" panose="020F0502020204030204" pitchFamily="34" charset="0"/>
              </a:rPr>
              <a:t>viscosity at 25 °C approx. 550 mPa s</a:t>
            </a:r>
          </a:p>
          <a:p>
            <a:pPr>
              <a:defRPr/>
            </a:pPr>
            <a:r>
              <a:rPr lang="en-US" sz="1300" dirty="0">
                <a:latin typeface="Calibri" panose="020F0502020204030204" pitchFamily="34" charset="0"/>
              </a:rPr>
              <a:t>epoxy equivalent weight approx. </a:t>
            </a:r>
            <a:r>
              <a:rPr lang="en-US" sz="1300" dirty="0" smtClean="0">
                <a:latin typeface="Calibri" panose="020F0502020204030204" pitchFamily="34" charset="0"/>
              </a:rPr>
              <a:t>783 </a:t>
            </a:r>
            <a:r>
              <a:rPr lang="en-US" sz="1300" dirty="0">
                <a:latin typeface="Calibri" panose="020F0502020204030204" pitchFamily="34" charset="0"/>
              </a:rPr>
              <a:t>g/</a:t>
            </a:r>
            <a:r>
              <a:rPr lang="en-US" sz="1300" dirty="0" err="1">
                <a:latin typeface="Calibri" panose="020F0502020204030204" pitchFamily="34" charset="0"/>
              </a:rPr>
              <a:t>eq</a:t>
            </a:r>
            <a:endParaRPr lang="en-US" sz="1300" dirty="0">
              <a:latin typeface="Calibri" panose="020F0502020204030204" pitchFamily="34" charset="0"/>
            </a:endParaRPr>
          </a:p>
          <a:p>
            <a:pPr>
              <a:defRPr/>
            </a:pPr>
            <a:r>
              <a:rPr lang="en-US" sz="1300" dirty="0">
                <a:latin typeface="Calibri" panose="020F0502020204030204" pitchFamily="34" charset="0"/>
              </a:rPr>
              <a:t>Suitable hardeners are: reactive amine terminated silicon resin </a:t>
            </a:r>
            <a:r>
              <a:rPr lang="en-US" sz="1300" dirty="0" smtClean="0">
                <a:latin typeface="Calibri" panose="020F0502020204030204" pitchFamily="34" charset="0"/>
              </a:rPr>
              <a:t>SH-182, SHW-175 </a:t>
            </a:r>
            <a:r>
              <a:rPr lang="en-US" sz="1300" dirty="0">
                <a:latin typeface="Calibri" panose="020F0502020204030204" pitchFamily="34" charset="0"/>
              </a:rPr>
              <a:t>and </a:t>
            </a:r>
            <a:r>
              <a:rPr lang="en-US" sz="1300" dirty="0" smtClean="0">
                <a:latin typeface="Calibri" panose="020F0502020204030204" pitchFamily="34" charset="0"/>
              </a:rPr>
              <a:t>SHW-180</a:t>
            </a:r>
            <a:endParaRPr lang="en-US" sz="1300" dirty="0">
              <a:latin typeface="Calibri" panose="020F0502020204030204" pitchFamily="34" charset="0"/>
            </a:endParaRPr>
          </a:p>
          <a:p>
            <a:pPr>
              <a:defRPr/>
            </a:pPr>
            <a:r>
              <a:rPr lang="en-US" sz="1300" dirty="0" err="1">
                <a:latin typeface="Calibri" panose="020F0502020204030204" pitchFamily="34" charset="0"/>
              </a:rPr>
              <a:t>Dilutable</a:t>
            </a:r>
            <a:r>
              <a:rPr lang="en-US" sz="1300" dirty="0">
                <a:latin typeface="Calibri" panose="020F0502020204030204" pitchFamily="34" charset="0"/>
              </a:rPr>
              <a:t> by: esters, alcohols and aromatics.</a:t>
            </a:r>
          </a:p>
          <a:p>
            <a:pPr>
              <a:defRPr/>
            </a:pPr>
            <a:r>
              <a:rPr lang="en-US" sz="1300" dirty="0">
                <a:latin typeface="Calibri" panose="020F0502020204030204" pitchFamily="34" charset="0"/>
              </a:rPr>
              <a:t>The maximum film thickness should not be more than 6 mils or 150 </a:t>
            </a:r>
            <a:r>
              <a:rPr lang="en-US" sz="1300" dirty="0" err="1">
                <a:latin typeface="Calibri" panose="020F0502020204030204" pitchFamily="34" charset="0"/>
              </a:rPr>
              <a:t>μm</a:t>
            </a:r>
            <a:r>
              <a:rPr lang="en-US" sz="1300" dirty="0">
                <a:latin typeface="Calibri" panose="020F0502020204030204" pitchFamily="34" charset="0"/>
              </a:rPr>
              <a:t>.</a:t>
            </a:r>
          </a:p>
          <a:p>
            <a:pPr>
              <a:defRPr/>
            </a:pPr>
            <a:r>
              <a:rPr lang="en-US" sz="1300" dirty="0">
                <a:latin typeface="Calibri" panose="020F0502020204030204" pitchFamily="34" charset="0"/>
              </a:rPr>
              <a:t>Avoid thermal cure or accelerated curing conditions at high temperature.</a:t>
            </a:r>
          </a:p>
          <a:p>
            <a:pPr marL="0" indent="0">
              <a:buNone/>
              <a:defRPr/>
            </a:pPr>
            <a:r>
              <a:rPr lang="en-US" sz="1300" b="1" dirty="0">
                <a:latin typeface="Calibri" panose="020F0502020204030204" pitchFamily="34" charset="0"/>
              </a:rPr>
              <a:t>Special features</a:t>
            </a:r>
            <a:endParaRPr lang="en-US" sz="1300" dirty="0">
              <a:latin typeface="Calibri" panose="020F0502020204030204" pitchFamily="34" charset="0"/>
            </a:endParaRPr>
          </a:p>
          <a:p>
            <a:pPr>
              <a:defRPr/>
            </a:pPr>
            <a:r>
              <a:rPr lang="en-US" sz="1300" dirty="0">
                <a:latin typeface="Calibri" panose="020F0502020204030204" pitchFamily="34" charset="0"/>
              </a:rPr>
              <a:t>excellent corrosion resistance</a:t>
            </a:r>
          </a:p>
          <a:p>
            <a:pPr>
              <a:defRPr/>
            </a:pPr>
            <a:r>
              <a:rPr lang="en-US" sz="1300" dirty="0">
                <a:latin typeface="Calibri" panose="020F0502020204030204" pitchFamily="34" charset="0"/>
              </a:rPr>
              <a:t>excellent gloss retention and weather resistance</a:t>
            </a:r>
          </a:p>
          <a:p>
            <a:pPr>
              <a:defRPr/>
            </a:pPr>
            <a:r>
              <a:rPr lang="en-US" sz="1300" dirty="0">
                <a:latin typeface="Calibri" panose="020F0502020204030204" pitchFamily="34" charset="0"/>
              </a:rPr>
              <a:t>excellent chemical resistance</a:t>
            </a:r>
          </a:p>
          <a:p>
            <a:pPr>
              <a:defRPr/>
            </a:pPr>
            <a:r>
              <a:rPr lang="en-US" sz="1300" dirty="0">
                <a:latin typeface="Calibri" panose="020F0502020204030204" pitchFamily="34" charset="0"/>
              </a:rPr>
              <a:t>suitable for ultra-high solids coatings</a:t>
            </a:r>
          </a:p>
          <a:p>
            <a:pPr>
              <a:defRPr/>
            </a:pPr>
            <a:r>
              <a:rPr lang="en-US" sz="1300" dirty="0">
                <a:latin typeface="Calibri" panose="020F0502020204030204" pitchFamily="34" charset="0"/>
              </a:rPr>
              <a:t>anti-graffiti effect</a:t>
            </a:r>
          </a:p>
          <a:p>
            <a:pPr>
              <a:defRPr/>
            </a:pPr>
            <a:r>
              <a:rPr lang="en-US" sz="1300" dirty="0">
                <a:latin typeface="Calibri" panose="020F0502020204030204" pitchFamily="34" charset="0"/>
              </a:rPr>
              <a:t>anti-fouling effect</a:t>
            </a:r>
          </a:p>
          <a:p>
            <a:pPr marL="0" indent="0">
              <a:buNone/>
              <a:defRPr/>
            </a:pPr>
            <a:r>
              <a:rPr lang="en-US" sz="1300" b="1" dirty="0">
                <a:latin typeface="Calibri" panose="020F0502020204030204" pitchFamily="34" charset="0"/>
              </a:rPr>
              <a:t>Application</a:t>
            </a:r>
            <a:endParaRPr lang="en-US" sz="1300" dirty="0">
              <a:latin typeface="Calibri" panose="020F0502020204030204" pitchFamily="34" charset="0"/>
            </a:endParaRPr>
          </a:p>
          <a:p>
            <a:pPr>
              <a:defRPr/>
            </a:pPr>
            <a:r>
              <a:rPr lang="en-US" sz="1300" dirty="0">
                <a:latin typeface="Calibri" panose="020F0502020204030204" pitchFamily="34" charset="0"/>
              </a:rPr>
              <a:t>offshore/marine coatings</a:t>
            </a:r>
          </a:p>
          <a:p>
            <a:pPr>
              <a:defRPr/>
            </a:pPr>
            <a:r>
              <a:rPr lang="en-US" sz="1300" dirty="0">
                <a:latin typeface="Calibri" panose="020F0502020204030204" pitchFamily="34" charset="0"/>
              </a:rPr>
              <a:t>pipeline coatings</a:t>
            </a:r>
          </a:p>
          <a:p>
            <a:pPr>
              <a:defRPr/>
            </a:pPr>
            <a:r>
              <a:rPr lang="en-US" sz="1300" dirty="0">
                <a:latin typeface="Calibri" panose="020F0502020204030204" pitchFamily="34" charset="0"/>
              </a:rPr>
              <a:t>structural steel coatings</a:t>
            </a:r>
          </a:p>
          <a:p>
            <a:pPr>
              <a:defRPr/>
            </a:pPr>
            <a:r>
              <a:rPr lang="en-US" sz="1300" dirty="0">
                <a:latin typeface="Calibri" panose="020F0502020204030204" pitchFamily="34" charset="0"/>
              </a:rPr>
              <a:t>tank coatings</a:t>
            </a:r>
          </a:p>
          <a:p>
            <a:pPr>
              <a:defRPr/>
            </a:pPr>
            <a:r>
              <a:rPr lang="en-US" sz="1300" dirty="0">
                <a:latin typeface="Calibri" panose="020F0502020204030204" pitchFamily="34" charset="0"/>
              </a:rPr>
              <a:t>concrete walls and floors</a:t>
            </a:r>
          </a:p>
          <a:p>
            <a:pPr>
              <a:defRPr/>
            </a:pPr>
            <a:r>
              <a:rPr lang="en-US" sz="1300" dirty="0">
                <a:latin typeface="Calibri" panose="020F0502020204030204" pitchFamily="34" charset="0"/>
              </a:rPr>
              <a:t>antifouling release coatings</a:t>
            </a:r>
          </a:p>
          <a:p>
            <a:pPr marL="0" indent="0">
              <a:buNone/>
              <a:defRPr/>
            </a:pPr>
            <a:r>
              <a:rPr lang="en-US" altLang="en-US" sz="1300" dirty="0">
                <a:latin typeface="Calibri" panose="020F0502020204030204" pitchFamily="34" charset="0"/>
                <a:ea typeface="Times New Roman" panose="02020603050405020304" pitchFamily="18" charset="0"/>
                <a:cs typeface="Times New Roman" panose="02020603050405020304" pitchFamily="18" charset="0"/>
              </a:rPr>
              <a:t>All ingredients are listed on the TSCA inventory or comply with the TSCA Polymer Exemption criteria according 40 CFR 723.</a:t>
            </a:r>
            <a:endParaRPr lang="en-US" altLang="en-US" sz="1300" dirty="0">
              <a:latin typeface="Calibri" panose="020F0502020204030204" pitchFamily="34" charset="0"/>
            </a:endParaRPr>
          </a:p>
        </p:txBody>
      </p:sp>
      <p:sp>
        <p:nvSpPr>
          <p:cNvPr id="27652"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694DD047-A820-4243-9389-698981566ED6}" type="slidenum">
              <a:rPr lang="es-ES" altLang="en-US" sz="1400">
                <a:solidFill>
                  <a:schemeClr val="tx1"/>
                </a:solidFill>
                <a:latin typeface="Times New Roman" panose="02020603050405020304" pitchFamily="18" charset="0"/>
              </a:rPr>
              <a:pPr>
                <a:spcBef>
                  <a:spcPct val="0"/>
                </a:spcBef>
                <a:buClrTx/>
                <a:buFontTx/>
                <a:buNone/>
              </a:pPr>
              <a:t>6</a:t>
            </a:fld>
            <a:endParaRPr lang="es-ES" altLang="en-US" sz="1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9734376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895600" y="173038"/>
            <a:ext cx="7086600" cy="1143000"/>
          </a:xfrm>
        </p:spPr>
        <p:txBody>
          <a:bodyPr/>
          <a:lstStyle/>
          <a:p>
            <a:pPr algn="ctr" eaLnBrk="1" hangingPunct="1"/>
            <a:r>
              <a:rPr lang="en-US" altLang="en-US" b="1" smtClean="0">
                <a:latin typeface="Calibri" panose="020F0502020204030204" pitchFamily="34" charset="0"/>
                <a:cs typeface="Calibri" panose="020F0502020204030204" pitchFamily="34" charset="0"/>
              </a:rPr>
              <a:t>ES-401</a:t>
            </a:r>
            <a:br>
              <a:rPr lang="en-US" altLang="en-US" b="1" smtClean="0">
                <a:latin typeface="Calibri" panose="020F0502020204030204" pitchFamily="34" charset="0"/>
                <a:cs typeface="Calibri" panose="020F0502020204030204" pitchFamily="34" charset="0"/>
              </a:rPr>
            </a:br>
            <a:r>
              <a:rPr lang="en-US" altLang="en-US" sz="2000">
                <a:latin typeface="Calibri" panose="020F0502020204030204" pitchFamily="34" charset="0"/>
                <a:cs typeface="Calibri" panose="020F0502020204030204" pitchFamily="34" charset="0"/>
              </a:rPr>
              <a:t>EPOXIDE FUNCTIONAL POLYSILOXANE RESIN</a:t>
            </a:r>
          </a:p>
        </p:txBody>
      </p:sp>
      <p:sp>
        <p:nvSpPr>
          <p:cNvPr id="3" name="Content Placeholder 2"/>
          <p:cNvSpPr>
            <a:spLocks noGrp="1"/>
          </p:cNvSpPr>
          <p:nvPr>
            <p:ph sz="half" idx="1"/>
          </p:nvPr>
        </p:nvSpPr>
        <p:spPr>
          <a:xfrm>
            <a:off x="2241176" y="1152526"/>
            <a:ext cx="7772400" cy="5248275"/>
          </a:xfrm>
          <a:extLst/>
        </p:spPr>
        <p:txBody>
          <a:bodyPr numCol="2" rtlCol="0">
            <a:noAutofit/>
          </a:bodyPr>
          <a:lstStyle/>
          <a:p>
            <a:pPr marL="0" indent="0">
              <a:buNone/>
              <a:defRPr/>
            </a:pPr>
            <a:r>
              <a:rPr lang="en-US" sz="1300" b="1" dirty="0">
                <a:latin typeface="Calibri" panose="020F0502020204030204" pitchFamily="34" charset="0"/>
              </a:rPr>
              <a:t>Technical information</a:t>
            </a:r>
            <a:endParaRPr lang="en-US" sz="1300" dirty="0">
              <a:latin typeface="Calibri" panose="020F0502020204030204" pitchFamily="34" charset="0"/>
            </a:endParaRPr>
          </a:p>
          <a:p>
            <a:pPr>
              <a:defRPr/>
            </a:pPr>
            <a:r>
              <a:rPr lang="en-US" sz="1300" dirty="0">
                <a:latin typeface="Calibri" panose="020F0502020204030204" pitchFamily="34" charset="0"/>
              </a:rPr>
              <a:t>delivery form liquid</a:t>
            </a:r>
          </a:p>
          <a:p>
            <a:pPr>
              <a:defRPr/>
            </a:pPr>
            <a:r>
              <a:rPr lang="en-US" sz="1300" dirty="0">
                <a:latin typeface="Calibri" panose="020F0502020204030204" pitchFamily="34" charset="0"/>
              </a:rPr>
              <a:t>appearance clear to slightly hazy liquid </a:t>
            </a:r>
          </a:p>
          <a:p>
            <a:pPr>
              <a:defRPr/>
            </a:pPr>
            <a:r>
              <a:rPr lang="en-US" sz="1300" dirty="0">
                <a:latin typeface="Calibri" panose="020F0502020204030204" pitchFamily="34" charset="0"/>
              </a:rPr>
              <a:t>non-volatile content &gt; 99 %</a:t>
            </a:r>
          </a:p>
          <a:p>
            <a:pPr>
              <a:defRPr/>
            </a:pPr>
            <a:r>
              <a:rPr lang="en-US" sz="1300" dirty="0">
                <a:latin typeface="Calibri" panose="020F0502020204030204" pitchFamily="34" charset="0"/>
              </a:rPr>
              <a:t>viscosity at 25 °C approx. </a:t>
            </a:r>
            <a:r>
              <a:rPr lang="en-US" sz="1300" dirty="0" smtClean="0">
                <a:latin typeface="Calibri" panose="020F0502020204030204" pitchFamily="34" charset="0"/>
              </a:rPr>
              <a:t>724 </a:t>
            </a:r>
            <a:r>
              <a:rPr lang="en-US" sz="1300" dirty="0">
                <a:latin typeface="Calibri" panose="020F0502020204030204" pitchFamily="34" charset="0"/>
              </a:rPr>
              <a:t>mPa s</a:t>
            </a:r>
          </a:p>
          <a:p>
            <a:pPr>
              <a:defRPr/>
            </a:pPr>
            <a:r>
              <a:rPr lang="en-US" sz="1300" dirty="0">
                <a:latin typeface="Calibri" panose="020F0502020204030204" pitchFamily="34" charset="0"/>
              </a:rPr>
              <a:t>epoxy equivalent weight approx. 480 g/</a:t>
            </a:r>
            <a:r>
              <a:rPr lang="en-US" sz="1300" dirty="0" err="1">
                <a:latin typeface="Calibri" panose="020F0502020204030204" pitchFamily="34" charset="0"/>
              </a:rPr>
              <a:t>eq</a:t>
            </a:r>
            <a:endParaRPr lang="en-US" sz="1300" dirty="0">
              <a:latin typeface="Calibri" panose="020F0502020204030204" pitchFamily="34" charset="0"/>
            </a:endParaRPr>
          </a:p>
          <a:p>
            <a:pPr>
              <a:defRPr/>
            </a:pPr>
            <a:r>
              <a:rPr lang="en-US" sz="1300" dirty="0">
                <a:latin typeface="Calibri" panose="020F0502020204030204" pitchFamily="34" charset="0"/>
              </a:rPr>
              <a:t>Suitable hardeners are: reactive amine terminated silicon resin </a:t>
            </a:r>
            <a:r>
              <a:rPr lang="en-US" sz="1300" dirty="0" smtClean="0">
                <a:latin typeface="Calibri" panose="020F0502020204030204" pitchFamily="34" charset="0"/>
              </a:rPr>
              <a:t>SH-124, SH-122 </a:t>
            </a:r>
            <a:r>
              <a:rPr lang="en-US" sz="1300" dirty="0">
                <a:latin typeface="Calibri" panose="020F0502020204030204" pitchFamily="34" charset="0"/>
              </a:rPr>
              <a:t>and SH-120</a:t>
            </a:r>
          </a:p>
          <a:p>
            <a:pPr>
              <a:defRPr/>
            </a:pPr>
            <a:r>
              <a:rPr lang="en-US" sz="1300" dirty="0" err="1">
                <a:latin typeface="Calibri" panose="020F0502020204030204" pitchFamily="34" charset="0"/>
              </a:rPr>
              <a:t>Dilutable</a:t>
            </a:r>
            <a:r>
              <a:rPr lang="en-US" sz="1300" dirty="0">
                <a:latin typeface="Calibri" panose="020F0502020204030204" pitchFamily="34" charset="0"/>
              </a:rPr>
              <a:t> by: esters, alcohols and aromatics.</a:t>
            </a:r>
          </a:p>
          <a:p>
            <a:pPr>
              <a:defRPr/>
            </a:pPr>
            <a:r>
              <a:rPr lang="en-US" sz="1300" dirty="0">
                <a:latin typeface="Calibri" panose="020F0502020204030204" pitchFamily="34" charset="0"/>
              </a:rPr>
              <a:t>The maximum film thickness should not be more than 5 mils or 125 </a:t>
            </a:r>
            <a:r>
              <a:rPr lang="en-US" sz="1300" dirty="0" err="1">
                <a:latin typeface="Calibri" panose="020F0502020204030204" pitchFamily="34" charset="0"/>
              </a:rPr>
              <a:t>μm</a:t>
            </a:r>
            <a:r>
              <a:rPr lang="en-US" sz="1300" dirty="0">
                <a:latin typeface="Calibri" panose="020F0502020204030204" pitchFamily="34" charset="0"/>
              </a:rPr>
              <a:t>.</a:t>
            </a:r>
          </a:p>
          <a:p>
            <a:pPr>
              <a:defRPr/>
            </a:pPr>
            <a:r>
              <a:rPr lang="en-US" sz="1300" dirty="0">
                <a:latin typeface="Calibri" panose="020F0502020204030204" pitchFamily="34" charset="0"/>
              </a:rPr>
              <a:t>Avoid thermal cure or accelerated curing conditions at high temperature.</a:t>
            </a:r>
          </a:p>
          <a:p>
            <a:pPr marL="0" indent="0">
              <a:buNone/>
              <a:defRPr/>
            </a:pPr>
            <a:r>
              <a:rPr lang="en-US" sz="1300" b="1" dirty="0">
                <a:latin typeface="Calibri" panose="020F0502020204030204" pitchFamily="34" charset="0"/>
              </a:rPr>
              <a:t>Special features</a:t>
            </a:r>
            <a:endParaRPr lang="en-US" sz="1300" dirty="0">
              <a:latin typeface="Calibri" panose="020F0502020204030204" pitchFamily="34" charset="0"/>
            </a:endParaRPr>
          </a:p>
          <a:p>
            <a:pPr>
              <a:defRPr/>
            </a:pPr>
            <a:r>
              <a:rPr lang="en-US" sz="1300" dirty="0">
                <a:latin typeface="Calibri" panose="020F0502020204030204" pitchFamily="34" charset="0"/>
              </a:rPr>
              <a:t>excellent corrosion resistance</a:t>
            </a:r>
          </a:p>
          <a:p>
            <a:pPr>
              <a:defRPr/>
            </a:pPr>
            <a:r>
              <a:rPr lang="en-US" sz="1300" dirty="0">
                <a:latin typeface="Calibri" panose="020F0502020204030204" pitchFamily="34" charset="0"/>
              </a:rPr>
              <a:t>extraordinary gloss retention and weather resistance</a:t>
            </a:r>
          </a:p>
          <a:p>
            <a:pPr>
              <a:defRPr/>
            </a:pPr>
            <a:r>
              <a:rPr lang="en-US" sz="1300" dirty="0">
                <a:latin typeface="Calibri" panose="020F0502020204030204" pitchFamily="34" charset="0"/>
              </a:rPr>
              <a:t>chemical resistance</a:t>
            </a:r>
          </a:p>
          <a:p>
            <a:pPr>
              <a:defRPr/>
            </a:pPr>
            <a:r>
              <a:rPr lang="en-US" sz="1300" dirty="0">
                <a:latin typeface="Calibri" panose="020F0502020204030204" pitchFamily="34" charset="0"/>
              </a:rPr>
              <a:t>suitable for ultra-high solids coatings</a:t>
            </a:r>
          </a:p>
          <a:p>
            <a:pPr>
              <a:defRPr/>
            </a:pPr>
            <a:r>
              <a:rPr lang="en-US" sz="1300" dirty="0">
                <a:latin typeface="Calibri" panose="020F0502020204030204" pitchFamily="34" charset="0"/>
              </a:rPr>
              <a:t>anti-graffiti effect</a:t>
            </a:r>
          </a:p>
          <a:p>
            <a:pPr marL="0" indent="0">
              <a:buNone/>
              <a:defRPr/>
            </a:pPr>
            <a:r>
              <a:rPr lang="en-US" sz="1300" b="1" dirty="0">
                <a:latin typeface="Calibri" panose="020F0502020204030204" pitchFamily="34" charset="0"/>
              </a:rPr>
              <a:t>Application</a:t>
            </a:r>
            <a:endParaRPr lang="en-US" sz="1300" dirty="0">
              <a:latin typeface="Calibri" panose="020F0502020204030204" pitchFamily="34" charset="0"/>
            </a:endParaRPr>
          </a:p>
          <a:p>
            <a:pPr>
              <a:defRPr/>
            </a:pPr>
            <a:r>
              <a:rPr lang="en-US" sz="1300" dirty="0">
                <a:latin typeface="Calibri" panose="020F0502020204030204" pitchFamily="34" charset="0"/>
              </a:rPr>
              <a:t>offshore/marine coatings</a:t>
            </a:r>
          </a:p>
          <a:p>
            <a:pPr>
              <a:defRPr/>
            </a:pPr>
            <a:r>
              <a:rPr lang="en-US" sz="1300" dirty="0">
                <a:latin typeface="Calibri" panose="020F0502020204030204" pitchFamily="34" charset="0"/>
              </a:rPr>
              <a:t>commercial transport coatings</a:t>
            </a:r>
          </a:p>
          <a:p>
            <a:pPr>
              <a:defRPr/>
            </a:pPr>
            <a:r>
              <a:rPr lang="en-US" sz="1300" dirty="0">
                <a:latin typeface="Calibri" panose="020F0502020204030204" pitchFamily="34" charset="0"/>
              </a:rPr>
              <a:t>pipeline coatings</a:t>
            </a:r>
          </a:p>
          <a:p>
            <a:pPr>
              <a:defRPr/>
            </a:pPr>
            <a:r>
              <a:rPr lang="en-US" sz="1300" dirty="0">
                <a:latin typeface="Calibri" panose="020F0502020204030204" pitchFamily="34" charset="0"/>
              </a:rPr>
              <a:t>structural steel coatings</a:t>
            </a:r>
          </a:p>
          <a:p>
            <a:pPr>
              <a:defRPr/>
            </a:pPr>
            <a:r>
              <a:rPr lang="en-US" sz="1300" dirty="0">
                <a:latin typeface="Calibri" panose="020F0502020204030204" pitchFamily="34" charset="0"/>
              </a:rPr>
              <a:t>rail car coatings</a:t>
            </a:r>
          </a:p>
          <a:p>
            <a:pPr>
              <a:defRPr/>
            </a:pPr>
            <a:r>
              <a:rPr lang="en-US" sz="1300" dirty="0">
                <a:latin typeface="Calibri" panose="020F0502020204030204" pitchFamily="34" charset="0"/>
              </a:rPr>
              <a:t>tank coatings</a:t>
            </a:r>
          </a:p>
          <a:p>
            <a:pPr>
              <a:defRPr/>
            </a:pPr>
            <a:r>
              <a:rPr lang="en-US" sz="1300" dirty="0">
                <a:latin typeface="Calibri" panose="020F0502020204030204" pitchFamily="34" charset="0"/>
              </a:rPr>
              <a:t>anti-graffiti coatings</a:t>
            </a:r>
          </a:p>
          <a:p>
            <a:pPr>
              <a:defRPr/>
            </a:pPr>
            <a:r>
              <a:rPr lang="en-US" sz="1300" dirty="0">
                <a:latin typeface="Calibri" panose="020F0502020204030204" pitchFamily="34" charset="0"/>
              </a:rPr>
              <a:t>concrete walls and floors</a:t>
            </a:r>
          </a:p>
          <a:p>
            <a:pPr>
              <a:defRPr/>
            </a:pPr>
            <a:r>
              <a:rPr lang="en-US" sz="1300" dirty="0">
                <a:latin typeface="Calibri" panose="020F0502020204030204" pitchFamily="34" charset="0"/>
              </a:rPr>
              <a:t>photocatalytic coatings</a:t>
            </a:r>
          </a:p>
          <a:p>
            <a:pPr marL="0" indent="0">
              <a:buNone/>
              <a:defRPr/>
            </a:pPr>
            <a:r>
              <a:rPr lang="en-US" altLang="en-US" sz="1300" dirty="0">
                <a:latin typeface="Calibri" panose="020F0502020204030204" pitchFamily="34" charset="0"/>
                <a:ea typeface="Times New Roman" panose="02020603050405020304" pitchFamily="18" charset="0"/>
                <a:cs typeface="Times New Roman" panose="02020603050405020304" pitchFamily="18" charset="0"/>
              </a:rPr>
              <a:t>All ingredients are listed on the TSCA inventory or comply with the TSCA Polymer Exemption criteria according 40 CFR 723.</a:t>
            </a:r>
            <a:endParaRPr lang="en-US" altLang="en-US" sz="1300" dirty="0">
              <a:latin typeface="Calibri" panose="020F0502020204030204" pitchFamily="34" charset="0"/>
            </a:endParaRPr>
          </a:p>
        </p:txBody>
      </p:sp>
      <p:sp>
        <p:nvSpPr>
          <p:cNvPr id="28676"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A70C7DC1-E15F-4E0B-9BDC-9E07619389C0}" type="slidenum">
              <a:rPr lang="es-ES" altLang="en-US" sz="1400">
                <a:solidFill>
                  <a:schemeClr val="tx1"/>
                </a:solidFill>
                <a:latin typeface="Times New Roman" panose="02020603050405020304" pitchFamily="18" charset="0"/>
              </a:rPr>
              <a:pPr>
                <a:spcBef>
                  <a:spcPct val="0"/>
                </a:spcBef>
                <a:buClrTx/>
                <a:buFontTx/>
                <a:buNone/>
              </a:pPr>
              <a:t>7</a:t>
            </a:fld>
            <a:endParaRPr lang="es-ES" altLang="en-US" sz="1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9159245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2895600" y="173038"/>
            <a:ext cx="7086600" cy="1046162"/>
          </a:xfrm>
        </p:spPr>
        <p:txBody>
          <a:bodyPr>
            <a:normAutofit fontScale="90000"/>
          </a:bodyPr>
          <a:lstStyle/>
          <a:p>
            <a:pPr algn="ctr" eaLnBrk="1" hangingPunct="1"/>
            <a:r>
              <a:rPr lang="en-US" altLang="en-US" b="1" smtClean="0">
                <a:latin typeface="Calibri" panose="020F0502020204030204" pitchFamily="34" charset="0"/>
                <a:cs typeface="Calibri" panose="020F0502020204030204" pitchFamily="34" charset="0"/>
              </a:rPr>
              <a:t>ES-400</a:t>
            </a:r>
            <a:br>
              <a:rPr lang="en-US" altLang="en-US" b="1" smtClean="0">
                <a:latin typeface="Calibri" panose="020F0502020204030204" pitchFamily="34" charset="0"/>
                <a:cs typeface="Calibri" panose="020F0502020204030204" pitchFamily="34" charset="0"/>
              </a:rPr>
            </a:br>
            <a:r>
              <a:rPr lang="en-US" altLang="en-US" sz="2000">
                <a:latin typeface="Calibri" panose="020F0502020204030204" pitchFamily="34" charset="0"/>
                <a:cs typeface="Calibri" panose="020F0502020204030204" pitchFamily="34" charset="0"/>
              </a:rPr>
              <a:t>EPOXIDE FUNCTIONAL POLYSILOXANE RESIN</a:t>
            </a:r>
            <a:r>
              <a:rPr lang="en-US" altLang="en-US" sz="2000"/>
              <a:t/>
            </a:r>
            <a:br>
              <a:rPr lang="en-US" altLang="en-US" sz="2000"/>
            </a:br>
            <a:endParaRPr lang="en-US" altLang="en-US" sz="2000"/>
          </a:p>
        </p:txBody>
      </p:sp>
      <p:sp>
        <p:nvSpPr>
          <p:cNvPr id="3" name="Content Placeholder 2"/>
          <p:cNvSpPr>
            <a:spLocks noGrp="1"/>
          </p:cNvSpPr>
          <p:nvPr>
            <p:ph sz="half" idx="1"/>
          </p:nvPr>
        </p:nvSpPr>
        <p:spPr>
          <a:xfrm>
            <a:off x="2333987" y="1371601"/>
            <a:ext cx="7772400" cy="5248275"/>
          </a:xfrm>
          <a:extLst/>
        </p:spPr>
        <p:txBody>
          <a:bodyPr numCol="2" rtlCol="0">
            <a:noAutofit/>
          </a:bodyPr>
          <a:lstStyle/>
          <a:p>
            <a:pPr marL="0" indent="0">
              <a:buNone/>
              <a:defRPr/>
            </a:pPr>
            <a:r>
              <a:rPr lang="en-US" sz="1300" b="1" dirty="0">
                <a:latin typeface="Calibri" panose="020F0502020204030204" pitchFamily="34" charset="0"/>
              </a:rPr>
              <a:t>Technical information</a:t>
            </a:r>
            <a:endParaRPr lang="en-US" sz="1300" dirty="0">
              <a:latin typeface="Calibri" panose="020F0502020204030204" pitchFamily="34" charset="0"/>
            </a:endParaRPr>
          </a:p>
          <a:p>
            <a:pPr>
              <a:defRPr/>
            </a:pPr>
            <a:r>
              <a:rPr lang="en-US" sz="1300" dirty="0">
                <a:latin typeface="Calibri" panose="020F0502020204030204" pitchFamily="34" charset="0"/>
              </a:rPr>
              <a:t>delivery form liquid</a:t>
            </a:r>
          </a:p>
          <a:p>
            <a:pPr>
              <a:defRPr/>
            </a:pPr>
            <a:r>
              <a:rPr lang="en-US" sz="1300" dirty="0">
                <a:latin typeface="Calibri" panose="020F0502020204030204" pitchFamily="34" charset="0"/>
              </a:rPr>
              <a:t>appearance clear liquid </a:t>
            </a:r>
          </a:p>
          <a:p>
            <a:pPr>
              <a:defRPr/>
            </a:pPr>
            <a:r>
              <a:rPr lang="en-US" sz="1300" dirty="0">
                <a:latin typeface="Calibri" panose="020F0502020204030204" pitchFamily="34" charset="0"/>
              </a:rPr>
              <a:t>non-volatile content &gt; 99 %</a:t>
            </a:r>
          </a:p>
          <a:p>
            <a:pPr>
              <a:defRPr/>
            </a:pPr>
            <a:r>
              <a:rPr lang="en-US" sz="1300" dirty="0">
                <a:latin typeface="Calibri" panose="020F0502020204030204" pitchFamily="34" charset="0"/>
              </a:rPr>
              <a:t>viscosity at 25 °C approx. </a:t>
            </a:r>
            <a:r>
              <a:rPr lang="en-US" sz="1300" dirty="0" smtClean="0">
                <a:latin typeface="Calibri" panose="020F0502020204030204" pitchFamily="34" charset="0"/>
              </a:rPr>
              <a:t>&lt;254 </a:t>
            </a:r>
            <a:r>
              <a:rPr lang="en-US" sz="1300" dirty="0">
                <a:latin typeface="Calibri" panose="020F0502020204030204" pitchFamily="34" charset="0"/>
              </a:rPr>
              <a:t>mPa s</a:t>
            </a:r>
          </a:p>
          <a:p>
            <a:pPr>
              <a:defRPr/>
            </a:pPr>
            <a:r>
              <a:rPr lang="en-US" sz="1300" dirty="0">
                <a:latin typeface="Calibri" panose="020F0502020204030204" pitchFamily="34" charset="0"/>
              </a:rPr>
              <a:t>epoxy equivalent weight approx. 345 g/</a:t>
            </a:r>
            <a:r>
              <a:rPr lang="en-US" sz="1300" dirty="0" err="1">
                <a:latin typeface="Calibri" panose="020F0502020204030204" pitchFamily="34" charset="0"/>
              </a:rPr>
              <a:t>eq</a:t>
            </a:r>
            <a:endParaRPr lang="en-US" sz="1300" dirty="0">
              <a:latin typeface="Calibri" panose="020F0502020204030204" pitchFamily="34" charset="0"/>
            </a:endParaRPr>
          </a:p>
          <a:p>
            <a:pPr>
              <a:defRPr/>
            </a:pPr>
            <a:r>
              <a:rPr lang="en-US" sz="1300" dirty="0">
                <a:latin typeface="Calibri" panose="020F0502020204030204" pitchFamily="34" charset="0"/>
              </a:rPr>
              <a:t>Suitable hardeners are: reactive amine terminated silicon resin </a:t>
            </a:r>
            <a:r>
              <a:rPr lang="en-US" sz="1300" dirty="0" smtClean="0">
                <a:latin typeface="Calibri" panose="020F0502020204030204" pitchFamily="34" charset="0"/>
              </a:rPr>
              <a:t>SH-124, SH-122, SH-120 and SHW-180</a:t>
            </a:r>
            <a:endParaRPr lang="en-US" sz="1300" dirty="0">
              <a:latin typeface="Calibri" panose="020F0502020204030204" pitchFamily="34" charset="0"/>
            </a:endParaRPr>
          </a:p>
          <a:p>
            <a:pPr>
              <a:defRPr/>
            </a:pPr>
            <a:r>
              <a:rPr lang="en-US" sz="1300" dirty="0" err="1">
                <a:latin typeface="Calibri" panose="020F0502020204030204" pitchFamily="34" charset="0"/>
              </a:rPr>
              <a:t>Dilutable</a:t>
            </a:r>
            <a:r>
              <a:rPr lang="en-US" sz="1300" dirty="0">
                <a:latin typeface="Calibri" panose="020F0502020204030204" pitchFamily="34" charset="0"/>
              </a:rPr>
              <a:t> by: esters, alcohols and aromatics.</a:t>
            </a:r>
          </a:p>
          <a:p>
            <a:pPr>
              <a:defRPr/>
            </a:pPr>
            <a:r>
              <a:rPr lang="en-US" sz="1300" dirty="0">
                <a:latin typeface="Calibri" panose="020F0502020204030204" pitchFamily="34" charset="0"/>
              </a:rPr>
              <a:t>The maximum film thickness should not be more than </a:t>
            </a:r>
            <a:r>
              <a:rPr lang="en-US" sz="1300" dirty="0" smtClean="0">
                <a:latin typeface="Calibri" panose="020F0502020204030204" pitchFamily="34" charset="0"/>
              </a:rPr>
              <a:t>4 </a:t>
            </a:r>
            <a:r>
              <a:rPr lang="en-US" sz="1300" dirty="0">
                <a:latin typeface="Calibri" panose="020F0502020204030204" pitchFamily="34" charset="0"/>
              </a:rPr>
              <a:t>mils or </a:t>
            </a:r>
            <a:r>
              <a:rPr lang="en-US" sz="1300" dirty="0" smtClean="0">
                <a:latin typeface="Calibri" panose="020F0502020204030204" pitchFamily="34" charset="0"/>
              </a:rPr>
              <a:t>100 </a:t>
            </a:r>
            <a:r>
              <a:rPr lang="en-US" sz="1300" dirty="0" err="1">
                <a:latin typeface="Calibri" panose="020F0502020204030204" pitchFamily="34" charset="0"/>
              </a:rPr>
              <a:t>μm</a:t>
            </a:r>
            <a:r>
              <a:rPr lang="en-US" sz="1300" dirty="0">
                <a:latin typeface="Calibri" panose="020F0502020204030204" pitchFamily="34" charset="0"/>
              </a:rPr>
              <a:t>.</a:t>
            </a:r>
          </a:p>
          <a:p>
            <a:pPr>
              <a:defRPr/>
            </a:pPr>
            <a:r>
              <a:rPr lang="en-US" sz="1300" dirty="0">
                <a:latin typeface="Calibri" panose="020F0502020204030204" pitchFamily="34" charset="0"/>
              </a:rPr>
              <a:t>Avoid thermal cure or accelerated curing conditions at high temperature.</a:t>
            </a:r>
          </a:p>
          <a:p>
            <a:pPr marL="0" indent="0">
              <a:buNone/>
              <a:defRPr/>
            </a:pPr>
            <a:r>
              <a:rPr lang="en-US" sz="1300" b="1" dirty="0">
                <a:latin typeface="Calibri" panose="020F0502020204030204" pitchFamily="34" charset="0"/>
              </a:rPr>
              <a:t>Special features</a:t>
            </a:r>
            <a:endParaRPr lang="en-US" sz="1300" dirty="0">
              <a:latin typeface="Calibri" panose="020F0502020204030204" pitchFamily="34" charset="0"/>
            </a:endParaRPr>
          </a:p>
          <a:p>
            <a:pPr>
              <a:defRPr/>
            </a:pPr>
            <a:r>
              <a:rPr lang="en-US" sz="1300" dirty="0">
                <a:latin typeface="Calibri" panose="020F0502020204030204" pitchFamily="34" charset="0"/>
              </a:rPr>
              <a:t>excellent corrosion resistance</a:t>
            </a:r>
          </a:p>
          <a:p>
            <a:pPr>
              <a:defRPr/>
            </a:pPr>
            <a:r>
              <a:rPr lang="en-US" sz="1300" dirty="0">
                <a:latin typeface="Calibri" panose="020F0502020204030204" pitchFamily="34" charset="0"/>
              </a:rPr>
              <a:t>extraordinary gloss retention and weather resistance</a:t>
            </a:r>
          </a:p>
          <a:p>
            <a:pPr>
              <a:defRPr/>
            </a:pPr>
            <a:r>
              <a:rPr lang="en-US" sz="1300" dirty="0">
                <a:latin typeface="Calibri" panose="020F0502020204030204" pitchFamily="34" charset="0"/>
              </a:rPr>
              <a:t>chemical resistance</a:t>
            </a:r>
          </a:p>
          <a:p>
            <a:pPr>
              <a:defRPr/>
            </a:pPr>
            <a:r>
              <a:rPr lang="en-US" sz="1300" dirty="0">
                <a:latin typeface="Calibri" panose="020F0502020204030204" pitchFamily="34" charset="0"/>
              </a:rPr>
              <a:t>suitable for ultra-high solids coatings</a:t>
            </a:r>
          </a:p>
          <a:p>
            <a:pPr>
              <a:defRPr/>
            </a:pPr>
            <a:r>
              <a:rPr lang="en-US" sz="1300" dirty="0">
                <a:latin typeface="Calibri" panose="020F0502020204030204" pitchFamily="34" charset="0"/>
              </a:rPr>
              <a:t>anti-graffiti effect</a:t>
            </a:r>
          </a:p>
          <a:p>
            <a:pPr>
              <a:defRPr/>
            </a:pPr>
            <a:r>
              <a:rPr lang="en-US" sz="1300" dirty="0" smtClean="0">
                <a:latin typeface="Calibri" panose="020F0502020204030204" pitchFamily="34" charset="0"/>
              </a:rPr>
              <a:t>anti-fouling effect</a:t>
            </a:r>
            <a:endParaRPr lang="en-US" sz="1300" dirty="0">
              <a:latin typeface="Calibri" panose="020F0502020204030204" pitchFamily="34" charset="0"/>
            </a:endParaRPr>
          </a:p>
          <a:p>
            <a:pPr marL="0" indent="0">
              <a:buNone/>
              <a:defRPr/>
            </a:pPr>
            <a:r>
              <a:rPr lang="en-US" sz="1300" b="1" dirty="0">
                <a:latin typeface="Calibri" panose="020F0502020204030204" pitchFamily="34" charset="0"/>
              </a:rPr>
              <a:t>Application</a:t>
            </a:r>
            <a:endParaRPr lang="en-US" sz="1300" dirty="0">
              <a:latin typeface="Calibri" panose="020F0502020204030204" pitchFamily="34" charset="0"/>
            </a:endParaRPr>
          </a:p>
          <a:p>
            <a:pPr>
              <a:defRPr/>
            </a:pPr>
            <a:r>
              <a:rPr lang="en-US" sz="1300" dirty="0">
                <a:latin typeface="Calibri" panose="020F0502020204030204" pitchFamily="34" charset="0"/>
              </a:rPr>
              <a:t>offshore/marine coatings</a:t>
            </a:r>
          </a:p>
          <a:p>
            <a:pPr>
              <a:defRPr/>
            </a:pPr>
            <a:r>
              <a:rPr lang="en-US" sz="1300" dirty="0">
                <a:latin typeface="Calibri" panose="020F0502020204030204" pitchFamily="34" charset="0"/>
              </a:rPr>
              <a:t>commercial transport coatings</a:t>
            </a:r>
          </a:p>
          <a:p>
            <a:pPr>
              <a:defRPr/>
            </a:pPr>
            <a:r>
              <a:rPr lang="en-US" sz="1300" dirty="0">
                <a:latin typeface="Calibri" panose="020F0502020204030204" pitchFamily="34" charset="0"/>
              </a:rPr>
              <a:t>pipeline coatings</a:t>
            </a:r>
          </a:p>
          <a:p>
            <a:pPr>
              <a:defRPr/>
            </a:pPr>
            <a:r>
              <a:rPr lang="en-US" sz="1300" dirty="0">
                <a:latin typeface="Calibri" panose="020F0502020204030204" pitchFamily="34" charset="0"/>
              </a:rPr>
              <a:t>structural steel coatings</a:t>
            </a:r>
          </a:p>
          <a:p>
            <a:pPr>
              <a:defRPr/>
            </a:pPr>
            <a:r>
              <a:rPr lang="en-US" sz="1300" dirty="0">
                <a:latin typeface="Calibri" panose="020F0502020204030204" pitchFamily="34" charset="0"/>
              </a:rPr>
              <a:t>rail car coatings</a:t>
            </a:r>
          </a:p>
          <a:p>
            <a:pPr>
              <a:defRPr/>
            </a:pPr>
            <a:r>
              <a:rPr lang="en-US" sz="1300" dirty="0">
                <a:latin typeface="Calibri" panose="020F0502020204030204" pitchFamily="34" charset="0"/>
              </a:rPr>
              <a:t>tank coatings</a:t>
            </a:r>
          </a:p>
          <a:p>
            <a:pPr>
              <a:defRPr/>
            </a:pPr>
            <a:r>
              <a:rPr lang="en-US" sz="1300" dirty="0">
                <a:latin typeface="Calibri" panose="020F0502020204030204" pitchFamily="34" charset="0"/>
              </a:rPr>
              <a:t>anti-graffiti coatings</a:t>
            </a:r>
          </a:p>
          <a:p>
            <a:pPr>
              <a:defRPr/>
            </a:pPr>
            <a:r>
              <a:rPr lang="en-US" sz="1300" dirty="0">
                <a:latin typeface="Calibri" panose="020F0502020204030204" pitchFamily="34" charset="0"/>
              </a:rPr>
              <a:t>concrete walls and </a:t>
            </a:r>
            <a:r>
              <a:rPr lang="en-US" sz="1300" dirty="0" smtClean="0">
                <a:latin typeface="Calibri" panose="020F0502020204030204" pitchFamily="34" charset="0"/>
              </a:rPr>
              <a:t>floors</a:t>
            </a:r>
            <a:endParaRPr lang="en-US" sz="1300" dirty="0">
              <a:latin typeface="Calibri" panose="020F0502020204030204" pitchFamily="34" charset="0"/>
            </a:endParaRPr>
          </a:p>
          <a:p>
            <a:pPr marL="0" indent="0">
              <a:buNone/>
              <a:defRPr/>
            </a:pPr>
            <a:r>
              <a:rPr lang="en-US" altLang="en-US" sz="1300" dirty="0">
                <a:latin typeface="Calibri" panose="020F0502020204030204" pitchFamily="34" charset="0"/>
                <a:ea typeface="Times New Roman" panose="02020603050405020304" pitchFamily="18" charset="0"/>
                <a:cs typeface="Times New Roman" panose="02020603050405020304" pitchFamily="18" charset="0"/>
              </a:rPr>
              <a:t>All ingredients are listed on the TSCA inventory or comply with the TSCA Polymer Exemption criteria according 40 CFR 723.</a:t>
            </a:r>
            <a:endParaRPr lang="en-US" altLang="en-US" sz="1300" dirty="0">
              <a:latin typeface="Calibri" panose="020F0502020204030204" pitchFamily="34" charset="0"/>
            </a:endParaRPr>
          </a:p>
        </p:txBody>
      </p:sp>
      <p:sp>
        <p:nvSpPr>
          <p:cNvPr id="29700"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90213CA2-C9E7-4398-95C6-E8F2B8974D53}" type="slidenum">
              <a:rPr lang="es-ES" altLang="en-US" sz="1400">
                <a:solidFill>
                  <a:schemeClr val="tx1"/>
                </a:solidFill>
                <a:latin typeface="Times New Roman" panose="02020603050405020304" pitchFamily="18" charset="0"/>
              </a:rPr>
              <a:pPr>
                <a:spcBef>
                  <a:spcPct val="0"/>
                </a:spcBef>
                <a:buClrTx/>
                <a:buFontTx/>
                <a:buNone/>
              </a:pPr>
              <a:t>8</a:t>
            </a:fld>
            <a:endParaRPr lang="es-ES" altLang="en-US" sz="1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41196269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2895600" y="173038"/>
            <a:ext cx="7086600" cy="969962"/>
          </a:xfrm>
        </p:spPr>
        <p:txBody>
          <a:bodyPr/>
          <a:lstStyle/>
          <a:p>
            <a:pPr algn="ctr" eaLnBrk="1" hangingPunct="1"/>
            <a:r>
              <a:rPr lang="en-US" altLang="en-US" b="1" dirty="0" smtClean="0">
                <a:latin typeface="Calibri" panose="020F0502020204030204" pitchFamily="34" charset="0"/>
              </a:rPr>
              <a:t>ES-300</a:t>
            </a:r>
            <a:br>
              <a:rPr lang="en-US" altLang="en-US" b="1" dirty="0" smtClean="0">
                <a:latin typeface="Calibri" panose="020F0502020204030204" pitchFamily="34" charset="0"/>
              </a:rPr>
            </a:br>
            <a:r>
              <a:rPr lang="en-US" altLang="en-US" sz="2000" dirty="0" smtClean="0">
                <a:latin typeface="Calibri" panose="020F0502020204030204" pitchFamily="34" charset="0"/>
                <a:cs typeface="Calibri" panose="020F0502020204030204" pitchFamily="34" charset="0"/>
              </a:rPr>
              <a:t>LMW</a:t>
            </a:r>
            <a:r>
              <a:rPr lang="en-US" altLang="en-US" sz="2000" b="1" dirty="0" smtClean="0">
                <a:latin typeface="Calibri" panose="020F0502020204030204" pitchFamily="34" charset="0"/>
                <a:cs typeface="Calibri" panose="020F0502020204030204" pitchFamily="34" charset="0"/>
              </a:rPr>
              <a:t> </a:t>
            </a:r>
            <a:r>
              <a:rPr lang="en-US" altLang="en-US" sz="2000" dirty="0">
                <a:latin typeface="Calibri" panose="020F0502020204030204" pitchFamily="34" charset="0"/>
                <a:cs typeface="Calibri" panose="020F0502020204030204" pitchFamily="34" charset="0"/>
              </a:rPr>
              <a:t>EPOXIDE FUNCTIONAL POLYSILOXANE RESIN</a:t>
            </a:r>
          </a:p>
        </p:txBody>
      </p:sp>
      <p:sp>
        <p:nvSpPr>
          <p:cNvPr id="3" name="Content Placeholder 2"/>
          <p:cNvSpPr>
            <a:spLocks noGrp="1"/>
          </p:cNvSpPr>
          <p:nvPr>
            <p:ph sz="half" idx="1"/>
          </p:nvPr>
        </p:nvSpPr>
        <p:spPr>
          <a:xfrm>
            <a:off x="2241176" y="1295400"/>
            <a:ext cx="7772400" cy="5105400"/>
          </a:xfrm>
          <a:extLst/>
        </p:spPr>
        <p:txBody>
          <a:bodyPr numCol="2" rtlCol="0">
            <a:normAutofit fontScale="85000" lnSpcReduction="20000"/>
          </a:bodyPr>
          <a:lstStyle/>
          <a:p>
            <a:pPr marL="0" indent="0">
              <a:buNone/>
              <a:defRPr/>
            </a:pPr>
            <a:r>
              <a:rPr lang="en-US" sz="1400" b="1" dirty="0">
                <a:latin typeface="Calibri" panose="020F0502020204030204" pitchFamily="34" charset="0"/>
              </a:rPr>
              <a:t>Technical information</a:t>
            </a:r>
            <a:endParaRPr lang="en-US" sz="1400" dirty="0">
              <a:latin typeface="Calibri" panose="020F0502020204030204" pitchFamily="34" charset="0"/>
            </a:endParaRPr>
          </a:p>
          <a:p>
            <a:pPr>
              <a:defRPr/>
            </a:pPr>
            <a:r>
              <a:rPr lang="en-US" sz="1400" dirty="0">
                <a:latin typeface="Calibri" panose="020F0502020204030204" pitchFamily="34" charset="0"/>
              </a:rPr>
              <a:t>delivery form liquid</a:t>
            </a:r>
          </a:p>
          <a:p>
            <a:pPr>
              <a:defRPr/>
            </a:pPr>
            <a:r>
              <a:rPr lang="en-US" sz="1400" dirty="0">
                <a:latin typeface="Calibri" panose="020F0502020204030204" pitchFamily="34" charset="0"/>
              </a:rPr>
              <a:t>appearance clear to slightly hazy liquid </a:t>
            </a:r>
          </a:p>
          <a:p>
            <a:pPr>
              <a:defRPr/>
            </a:pPr>
            <a:r>
              <a:rPr lang="en-US" sz="1400" dirty="0">
                <a:latin typeface="Calibri" panose="020F0502020204030204" pitchFamily="34" charset="0"/>
              </a:rPr>
              <a:t>solventless</a:t>
            </a:r>
          </a:p>
          <a:p>
            <a:pPr>
              <a:defRPr/>
            </a:pPr>
            <a:r>
              <a:rPr lang="en-US" sz="1400" dirty="0" smtClean="0">
                <a:latin typeface="Calibri" panose="020F0502020204030204" pitchFamily="34" charset="0"/>
              </a:rPr>
              <a:t>viscosity </a:t>
            </a:r>
            <a:r>
              <a:rPr lang="en-US" sz="1400" dirty="0">
                <a:latin typeface="Calibri" panose="020F0502020204030204" pitchFamily="34" charset="0"/>
              </a:rPr>
              <a:t>at 25 °C </a:t>
            </a:r>
            <a:r>
              <a:rPr lang="en-US" sz="1400" dirty="0" smtClean="0">
                <a:latin typeface="Calibri" panose="020F0502020204030204" pitchFamily="34" charset="0"/>
              </a:rPr>
              <a:t>217 </a:t>
            </a:r>
            <a:r>
              <a:rPr lang="en-US" sz="1400" dirty="0">
                <a:latin typeface="Calibri" panose="020F0502020204030204" pitchFamily="34" charset="0"/>
              </a:rPr>
              <a:t>mPa s</a:t>
            </a:r>
          </a:p>
          <a:p>
            <a:pPr>
              <a:defRPr/>
            </a:pPr>
            <a:r>
              <a:rPr lang="en-US" sz="1400" dirty="0">
                <a:latin typeface="Calibri" panose="020F0502020204030204" pitchFamily="34" charset="0"/>
              </a:rPr>
              <a:t>epoxy equivalent weight approx. </a:t>
            </a:r>
            <a:r>
              <a:rPr lang="en-US" sz="1400" dirty="0" smtClean="0">
                <a:latin typeface="Calibri" panose="020F0502020204030204" pitchFamily="34" charset="0"/>
              </a:rPr>
              <a:t>1152 </a:t>
            </a:r>
            <a:r>
              <a:rPr lang="en-US" sz="1400" dirty="0">
                <a:latin typeface="Calibri" panose="020F0502020204030204" pitchFamily="34" charset="0"/>
              </a:rPr>
              <a:t>g/</a:t>
            </a:r>
            <a:r>
              <a:rPr lang="en-US" sz="1400" dirty="0" err="1">
                <a:latin typeface="Calibri" panose="020F0502020204030204" pitchFamily="34" charset="0"/>
              </a:rPr>
              <a:t>eq</a:t>
            </a:r>
            <a:endParaRPr lang="en-US" sz="1400" dirty="0">
              <a:latin typeface="Calibri" panose="020F0502020204030204" pitchFamily="34" charset="0"/>
            </a:endParaRPr>
          </a:p>
          <a:p>
            <a:pPr>
              <a:defRPr/>
            </a:pPr>
            <a:r>
              <a:rPr lang="en-US" sz="1400" dirty="0">
                <a:latin typeface="Calibri" panose="020F0502020204030204" pitchFamily="34" charset="0"/>
              </a:rPr>
              <a:t>Suitable hardeners are: reactive amine terminated silicon resin </a:t>
            </a:r>
            <a:r>
              <a:rPr lang="en-US" sz="1400" dirty="0" smtClean="0">
                <a:latin typeface="Calibri" panose="020F0502020204030204" pitchFamily="34" charset="0"/>
              </a:rPr>
              <a:t>SH-182 and SHW-182</a:t>
            </a:r>
            <a:endParaRPr lang="en-US" sz="1400" dirty="0">
              <a:latin typeface="Calibri" panose="020F0502020204030204" pitchFamily="34" charset="0"/>
            </a:endParaRPr>
          </a:p>
          <a:p>
            <a:pPr>
              <a:defRPr/>
            </a:pPr>
            <a:r>
              <a:rPr lang="en-US" sz="1400" dirty="0">
                <a:latin typeface="Calibri" panose="020F0502020204030204" pitchFamily="34" charset="0"/>
              </a:rPr>
              <a:t>Dilutable by: esters, alcohols and aromatics.</a:t>
            </a:r>
          </a:p>
          <a:p>
            <a:pPr>
              <a:defRPr/>
            </a:pPr>
            <a:r>
              <a:rPr lang="en-US" sz="1400" dirty="0">
                <a:latin typeface="Calibri" panose="020F0502020204030204" pitchFamily="34" charset="0"/>
              </a:rPr>
              <a:t>The maximum film thickness </a:t>
            </a:r>
            <a:r>
              <a:rPr lang="en-US" sz="1400" dirty="0" smtClean="0">
                <a:latin typeface="Calibri" panose="020F0502020204030204" pitchFamily="34" charset="0"/>
              </a:rPr>
              <a:t>3 </a:t>
            </a:r>
            <a:r>
              <a:rPr lang="en-US" sz="1400" dirty="0">
                <a:latin typeface="Calibri" panose="020F0502020204030204" pitchFamily="34" charset="0"/>
              </a:rPr>
              <a:t>mils or </a:t>
            </a:r>
            <a:r>
              <a:rPr lang="en-US" sz="1400" dirty="0" smtClean="0">
                <a:latin typeface="Calibri" panose="020F0502020204030204" pitchFamily="34" charset="0"/>
              </a:rPr>
              <a:t>75 </a:t>
            </a:r>
            <a:r>
              <a:rPr lang="en-US" sz="1400" dirty="0" err="1">
                <a:latin typeface="Calibri" panose="020F0502020204030204" pitchFamily="34" charset="0"/>
              </a:rPr>
              <a:t>μm</a:t>
            </a:r>
            <a:r>
              <a:rPr lang="en-US" sz="1400" dirty="0">
                <a:latin typeface="Calibri" panose="020F0502020204030204" pitchFamily="34" charset="0"/>
              </a:rPr>
              <a:t>.</a:t>
            </a:r>
          </a:p>
          <a:p>
            <a:pPr>
              <a:defRPr/>
            </a:pPr>
            <a:r>
              <a:rPr lang="en-US" sz="1400" dirty="0">
                <a:latin typeface="Calibri" panose="020F0502020204030204" pitchFamily="34" charset="0"/>
              </a:rPr>
              <a:t>Avoid thermal cure or accelerated curing conditions at high temperature.</a:t>
            </a:r>
          </a:p>
          <a:p>
            <a:pPr marL="0" indent="0">
              <a:buNone/>
              <a:defRPr/>
            </a:pPr>
            <a:r>
              <a:rPr lang="en-US" sz="1400" b="1" dirty="0">
                <a:latin typeface="Calibri" panose="020F0502020204030204" pitchFamily="34" charset="0"/>
              </a:rPr>
              <a:t>Special features</a:t>
            </a:r>
            <a:endParaRPr lang="en-US" sz="1400" dirty="0">
              <a:latin typeface="Calibri" panose="020F0502020204030204" pitchFamily="34" charset="0"/>
            </a:endParaRPr>
          </a:p>
          <a:p>
            <a:pPr>
              <a:defRPr/>
            </a:pPr>
            <a:r>
              <a:rPr lang="en-US" sz="1400" dirty="0">
                <a:latin typeface="Calibri" panose="020F0502020204030204" pitchFamily="34" charset="0"/>
              </a:rPr>
              <a:t>Provides faster curing systems  </a:t>
            </a:r>
            <a:r>
              <a:rPr lang="en-US" sz="1400" dirty="0" smtClean="0">
                <a:latin typeface="Calibri" panose="020F0502020204030204" pitchFamily="34" charset="0"/>
              </a:rPr>
              <a:t>30-45 minutes</a:t>
            </a:r>
            <a:endParaRPr lang="en-US" sz="1400" dirty="0">
              <a:latin typeface="Calibri" panose="020F0502020204030204" pitchFamily="34" charset="0"/>
            </a:endParaRPr>
          </a:p>
          <a:p>
            <a:pPr>
              <a:defRPr/>
            </a:pPr>
            <a:r>
              <a:rPr lang="en-US" sz="1400" dirty="0">
                <a:latin typeface="Calibri" panose="020F0502020204030204" pitchFamily="34" charset="0"/>
              </a:rPr>
              <a:t>Optimizes flexibility, reducing brittleness</a:t>
            </a:r>
          </a:p>
          <a:p>
            <a:pPr>
              <a:defRPr/>
            </a:pPr>
            <a:r>
              <a:rPr lang="en-US" sz="1400" dirty="0">
                <a:latin typeface="Calibri" panose="020F0502020204030204" pitchFamily="34" charset="0"/>
              </a:rPr>
              <a:t>Superior chemical resistance </a:t>
            </a:r>
          </a:p>
          <a:p>
            <a:pPr>
              <a:defRPr/>
            </a:pPr>
            <a:r>
              <a:rPr lang="en-US" sz="1400" dirty="0">
                <a:latin typeface="Calibri" panose="020F0502020204030204" pitchFamily="34" charset="0"/>
              </a:rPr>
              <a:t>Improved </a:t>
            </a:r>
            <a:r>
              <a:rPr lang="en-US" sz="1400" dirty="0" err="1">
                <a:latin typeface="Calibri" panose="020F0502020204030204" pitchFamily="34" charset="0"/>
              </a:rPr>
              <a:t>weatherability</a:t>
            </a:r>
            <a:r>
              <a:rPr lang="en-US" sz="1400" dirty="0">
                <a:latin typeface="Calibri" panose="020F0502020204030204" pitchFamily="34" charset="0"/>
              </a:rPr>
              <a:t> and heat resistance </a:t>
            </a:r>
          </a:p>
          <a:p>
            <a:pPr>
              <a:defRPr/>
            </a:pPr>
            <a:r>
              <a:rPr lang="en-US" sz="1400" dirty="0">
                <a:latin typeface="Calibri" panose="020F0502020204030204" pitchFamily="34" charset="0"/>
              </a:rPr>
              <a:t>Excellent corrosion resistance </a:t>
            </a:r>
          </a:p>
          <a:p>
            <a:pPr>
              <a:defRPr/>
            </a:pPr>
            <a:r>
              <a:rPr lang="en-US" sz="1400" dirty="0">
                <a:latin typeface="Calibri" panose="020F0502020204030204" pitchFamily="34" charset="0"/>
              </a:rPr>
              <a:t>Low viscosity</a:t>
            </a:r>
          </a:p>
          <a:p>
            <a:pPr>
              <a:defRPr/>
            </a:pPr>
            <a:r>
              <a:rPr lang="en-US" sz="1400" dirty="0">
                <a:latin typeface="Calibri" panose="020F0502020204030204" pitchFamily="34" charset="0"/>
              </a:rPr>
              <a:t>Allows isocyanate free, ambient cure systems </a:t>
            </a:r>
          </a:p>
          <a:p>
            <a:pPr>
              <a:defRPr/>
            </a:pPr>
            <a:r>
              <a:rPr lang="en-US" sz="1400" dirty="0">
                <a:latin typeface="Calibri" panose="020F0502020204030204" pitchFamily="34" charset="0"/>
              </a:rPr>
              <a:t>excellent flow characteristics</a:t>
            </a:r>
          </a:p>
          <a:p>
            <a:pPr>
              <a:defRPr/>
            </a:pPr>
            <a:r>
              <a:rPr lang="en-US" sz="1400" dirty="0">
                <a:latin typeface="Calibri" panose="020F0502020204030204" pitchFamily="34" charset="0"/>
              </a:rPr>
              <a:t>extraordinary gloss retention and weather resistance</a:t>
            </a:r>
          </a:p>
          <a:p>
            <a:pPr>
              <a:defRPr/>
            </a:pPr>
            <a:r>
              <a:rPr lang="en-US" sz="1400" dirty="0">
                <a:latin typeface="Calibri" panose="020F0502020204030204" pitchFamily="34" charset="0"/>
              </a:rPr>
              <a:t>suitable for ultra-high solids coatings</a:t>
            </a:r>
          </a:p>
          <a:p>
            <a:pPr>
              <a:defRPr/>
            </a:pPr>
            <a:r>
              <a:rPr lang="en-US" sz="1400" dirty="0">
                <a:latin typeface="Calibri" panose="020F0502020204030204" pitchFamily="34" charset="0"/>
              </a:rPr>
              <a:t>anti-graffiti effect and anti-fouling effect</a:t>
            </a:r>
          </a:p>
          <a:p>
            <a:pPr marL="0" indent="0">
              <a:buNone/>
              <a:defRPr/>
            </a:pPr>
            <a:r>
              <a:rPr lang="en-US" sz="1400" b="1" dirty="0">
                <a:latin typeface="Calibri" panose="020F0502020204030204" pitchFamily="34" charset="0"/>
              </a:rPr>
              <a:t>Application</a:t>
            </a:r>
            <a:endParaRPr lang="en-US" sz="1400" dirty="0">
              <a:latin typeface="Calibri" panose="020F0502020204030204" pitchFamily="34" charset="0"/>
            </a:endParaRPr>
          </a:p>
          <a:p>
            <a:pPr>
              <a:defRPr/>
            </a:pPr>
            <a:r>
              <a:rPr lang="en-US" sz="1400" dirty="0">
                <a:latin typeface="Calibri" panose="020F0502020204030204" pitchFamily="34" charset="0"/>
              </a:rPr>
              <a:t>offshore/marine coatings</a:t>
            </a:r>
          </a:p>
          <a:p>
            <a:pPr>
              <a:defRPr/>
            </a:pPr>
            <a:r>
              <a:rPr lang="en-US" sz="1400" dirty="0">
                <a:latin typeface="Calibri" panose="020F0502020204030204" pitchFamily="34" charset="0"/>
              </a:rPr>
              <a:t>commercial transport coatings</a:t>
            </a:r>
          </a:p>
          <a:p>
            <a:pPr>
              <a:defRPr/>
            </a:pPr>
            <a:r>
              <a:rPr lang="en-US" sz="1400" dirty="0">
                <a:latin typeface="Calibri" panose="020F0502020204030204" pitchFamily="34" charset="0"/>
              </a:rPr>
              <a:t>pipeline coatings</a:t>
            </a:r>
          </a:p>
          <a:p>
            <a:pPr>
              <a:defRPr/>
            </a:pPr>
            <a:r>
              <a:rPr lang="en-US" sz="1400" dirty="0">
                <a:latin typeface="Calibri" panose="020F0502020204030204" pitchFamily="34" charset="0"/>
              </a:rPr>
              <a:t>structural steel coatings</a:t>
            </a:r>
          </a:p>
          <a:p>
            <a:pPr>
              <a:defRPr/>
            </a:pPr>
            <a:r>
              <a:rPr lang="en-US" sz="1400" dirty="0">
                <a:latin typeface="Calibri" panose="020F0502020204030204" pitchFamily="34" charset="0"/>
              </a:rPr>
              <a:t>rail car coatings</a:t>
            </a:r>
          </a:p>
          <a:p>
            <a:pPr>
              <a:defRPr/>
            </a:pPr>
            <a:r>
              <a:rPr lang="en-US" sz="1400" dirty="0">
                <a:latin typeface="Calibri" panose="020F0502020204030204" pitchFamily="34" charset="0"/>
              </a:rPr>
              <a:t>tank coatings</a:t>
            </a:r>
          </a:p>
          <a:p>
            <a:pPr>
              <a:defRPr/>
            </a:pPr>
            <a:r>
              <a:rPr lang="en-US" sz="1400" dirty="0">
                <a:latin typeface="Calibri" panose="020F0502020204030204" pitchFamily="34" charset="0"/>
              </a:rPr>
              <a:t>anti-graffiti coatings</a:t>
            </a:r>
          </a:p>
          <a:p>
            <a:pPr>
              <a:defRPr/>
            </a:pPr>
            <a:r>
              <a:rPr lang="en-US" sz="1400" dirty="0">
                <a:latin typeface="Calibri" panose="020F0502020204030204" pitchFamily="34" charset="0"/>
              </a:rPr>
              <a:t>concrete walls and floors</a:t>
            </a:r>
          </a:p>
          <a:p>
            <a:pPr>
              <a:defRPr/>
            </a:pPr>
            <a:r>
              <a:rPr lang="en-US" sz="1400" dirty="0">
                <a:latin typeface="Calibri" panose="020F0502020204030204" pitchFamily="34" charset="0"/>
              </a:rPr>
              <a:t>photocatalytic </a:t>
            </a:r>
            <a:r>
              <a:rPr lang="en-US" sz="1400" dirty="0" smtClean="0">
                <a:latin typeface="Calibri" panose="020F0502020204030204" pitchFamily="34" charset="0"/>
              </a:rPr>
              <a:t>coatings</a:t>
            </a:r>
          </a:p>
          <a:p>
            <a:pPr marL="0" indent="0">
              <a:buNone/>
              <a:defRPr/>
            </a:pPr>
            <a:r>
              <a:rPr lang="en-US" altLang="en-US" sz="1400" dirty="0" smtClean="0">
                <a:latin typeface="Calibri" panose="020F0502020204030204" pitchFamily="34" charset="0"/>
              </a:rPr>
              <a:t>A</a:t>
            </a:r>
            <a:r>
              <a:rPr lang="en-US" altLang="en-US" sz="1400" dirty="0" smtClean="0">
                <a:latin typeface="Calibri" panose="020F0502020204030204" pitchFamily="34" charset="0"/>
                <a:ea typeface="Times New Roman" panose="02020603050405020304" pitchFamily="18" charset="0"/>
                <a:cs typeface="Times New Roman" panose="02020603050405020304" pitchFamily="18" charset="0"/>
              </a:rPr>
              <a:t>ll </a:t>
            </a:r>
            <a:r>
              <a:rPr lang="en-US" altLang="en-US" sz="1400" dirty="0">
                <a:latin typeface="Calibri" panose="020F0502020204030204" pitchFamily="34" charset="0"/>
                <a:ea typeface="Times New Roman" panose="02020603050405020304" pitchFamily="18" charset="0"/>
                <a:cs typeface="Times New Roman" panose="02020603050405020304" pitchFamily="18" charset="0"/>
              </a:rPr>
              <a:t>ingredients are listed on the TSCA inventory or comply with the TSCA Polymer Exemption criteria according 40 CFR 723.</a:t>
            </a:r>
            <a:endParaRPr lang="en-US" altLang="en-US" sz="1400" dirty="0">
              <a:latin typeface="Calibri" panose="020F0502020204030204" pitchFamily="34" charset="0"/>
            </a:endParaRPr>
          </a:p>
        </p:txBody>
      </p:sp>
      <p:sp>
        <p:nvSpPr>
          <p:cNvPr id="31748"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D727DB6C-36CA-48B7-9DCF-5C1ED9A1547D}" type="slidenum">
              <a:rPr lang="es-ES" altLang="en-US" sz="1400">
                <a:solidFill>
                  <a:schemeClr val="tx1"/>
                </a:solidFill>
                <a:latin typeface="Times New Roman" panose="02020603050405020304" pitchFamily="18" charset="0"/>
              </a:rPr>
              <a:pPr>
                <a:spcBef>
                  <a:spcPct val="0"/>
                </a:spcBef>
                <a:buClrTx/>
                <a:buFontTx/>
                <a:buNone/>
              </a:pPr>
              <a:t>9</a:t>
            </a:fld>
            <a:endParaRPr lang="es-ES" altLang="en-US" sz="1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411148252"/>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211</TotalTime>
  <Words>2557</Words>
  <Application>Microsoft Office PowerPoint</Application>
  <PresentationFormat>Widescreen</PresentationFormat>
  <Paragraphs>762</Paragraphs>
  <Slides>34</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 Unicode MS</vt:lpstr>
      <vt:lpstr>宋体</vt:lpstr>
      <vt:lpstr>Arial</vt:lpstr>
      <vt:lpstr>Calibri</vt:lpstr>
      <vt:lpstr>Century Gothic</vt:lpstr>
      <vt:lpstr>Times New Roman</vt:lpstr>
      <vt:lpstr>Wingdings 3</vt:lpstr>
      <vt:lpstr>Wisp</vt:lpstr>
      <vt:lpstr>Presentation </vt:lpstr>
      <vt:lpstr>PowerPoint Presentation</vt:lpstr>
      <vt:lpstr>EPOXY-SILOXANE dual-cure mechanism </vt:lpstr>
      <vt:lpstr>EPOXY-SILOXANE dual-cure mechanism </vt:lpstr>
      <vt:lpstr>Epoxy-Siloxane Products</vt:lpstr>
      <vt:lpstr>ES-450 EPOXIDE FUNCTIONAL SILICONE RESIN </vt:lpstr>
      <vt:lpstr>ES-401 EPOXIDE FUNCTIONAL POLYSILOXANE RESIN</vt:lpstr>
      <vt:lpstr>ES-400 EPOXIDE FUNCTIONAL POLYSILOXANE RESIN </vt:lpstr>
      <vt:lpstr>ES-300 LMW EPOXIDE FUNCTIONAL POLYSILOXANE RESIN</vt:lpstr>
      <vt:lpstr>ES-200 LMW EPOXIDE FUNCTIONAL POLYSILOXANE RESIN</vt:lpstr>
      <vt:lpstr>ES-100 LMW EPOXIDE FUNCTIONAL POLYSILOXANE RESIN</vt:lpstr>
      <vt:lpstr>ES-50 LMW EPOXIDE FUNCTIONAL POLYSILOXANE RESIN</vt:lpstr>
      <vt:lpstr>MOS-41 Methyl-Phenyl Reactive Silicone Intermediate  </vt:lpstr>
      <vt:lpstr>SH-120 AMINE TERMINATED SILICON CURING AGENT</vt:lpstr>
      <vt:lpstr>SH-122 AMINE TERMINATED SILICON CURING AGENT</vt:lpstr>
      <vt:lpstr>SH-124 AMINE TERMINATED SILICON CURING AGENT</vt:lpstr>
      <vt:lpstr>SH-182 AMINE TERMINATED SILICON CURING AGENT</vt:lpstr>
      <vt:lpstr>SHW-175 AMINE TERMINATED SILICON CURING AGENT WITH NFST.</vt:lpstr>
      <vt:lpstr>SHW-180 AMINE TERMINATED SILICON CURING AGENT WITH NFST.</vt:lpstr>
      <vt:lpstr>AS-720 Methyl-Phenyl Polysiloxane Resin  </vt:lpstr>
      <vt:lpstr>HES-10 Epoxy Functional Methyl Hydrogen Polysiloxane Resin</vt:lpstr>
      <vt:lpstr>Epoxy-Siloxane Technology</vt:lpstr>
      <vt:lpstr>Epoxy-Siloxane Technology</vt:lpstr>
      <vt:lpstr>PowerPoint Presentation</vt:lpstr>
      <vt:lpstr>Detailed Product Information</vt:lpstr>
      <vt:lpstr>PowerPoint Presentation</vt:lpstr>
      <vt:lpstr>PowerPoint Presentation</vt:lpstr>
      <vt:lpstr>PowerPoint Presentation</vt:lpstr>
      <vt:lpstr>PowerPoint Presentation</vt:lpstr>
      <vt:lpstr>PowerPoint Presentation</vt:lpstr>
      <vt:lpstr>PowerPoint Presentation</vt:lpstr>
      <vt:lpstr>Executive Summary</vt:lpstr>
      <vt:lpstr>PowerPoint Presentation</vt:lpstr>
      <vt:lpstr>PowerPoint Presentation</vt:lpstr>
    </vt:vector>
  </TitlesOfParts>
  <Company>Windows User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dc:title>
  <dc:creator>Francis Biro</dc:creator>
  <cp:lastModifiedBy>Francis Biro</cp:lastModifiedBy>
  <cp:revision>34</cp:revision>
  <dcterms:created xsi:type="dcterms:W3CDTF">2018-07-12T17:38:32Z</dcterms:created>
  <dcterms:modified xsi:type="dcterms:W3CDTF">2020-05-25T14:05:26Z</dcterms:modified>
</cp:coreProperties>
</file>